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74" r:id="rId3"/>
    <p:sldId id="275" r:id="rId4"/>
    <p:sldId id="258" r:id="rId5"/>
    <p:sldId id="259" r:id="rId6"/>
    <p:sldId id="280" r:id="rId7"/>
    <p:sldId id="260" r:id="rId8"/>
    <p:sldId id="281" r:id="rId9"/>
    <p:sldId id="282" r:id="rId10"/>
    <p:sldId id="283" r:id="rId11"/>
    <p:sldId id="284" r:id="rId12"/>
    <p:sldId id="285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86" r:id="rId25"/>
    <p:sldId id="272" r:id="rId26"/>
    <p:sldId id="287" r:id="rId27"/>
    <p:sldId id="273" r:id="rId28"/>
    <p:sldId id="288" r:id="rId29"/>
    <p:sldId id="289" r:id="rId30"/>
    <p:sldId id="290" r:id="rId31"/>
    <p:sldId id="277" r:id="rId32"/>
    <p:sldId id="27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15359-59BA-4865-BFFD-2DE9BCA03972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87B50-21C7-4B79-9340-3F9FCECF53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912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C4DD4-13DA-4FBC-8F07-00DE63D59ED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513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87B50-21C7-4B79-9340-3F9FCECF5352}" type="slidenum">
              <a:rPr lang="en-US" smtClean="0"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0B979D6-4E0A-4D53-828E-FCE6EB35EB0F}" type="slidenum">
              <a:rPr lang="en-US" smtClean="0"/>
              <a:pPr eaLnBrk="1" hangingPunct="1"/>
              <a:t>28</a:t>
            </a:fld>
            <a:endParaRPr lang="en-US" dirty="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7270C0-9B96-4BB2-B6AD-FCC81FD197AA}" type="slidenum">
              <a:rPr lang="en-US" smtClean="0"/>
              <a:pPr eaLnBrk="1" hangingPunct="1"/>
              <a:t>29</a:t>
            </a:fld>
            <a:endParaRPr lang="en-US" dirty="0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7719BF-6233-4716-9845-DB3DA95F497D}" type="slidenum">
              <a:rPr lang="en-US" smtClean="0"/>
              <a:pPr eaLnBrk="1" hangingPunct="1"/>
              <a:t>30</a:t>
            </a:fld>
            <a:endParaRPr lang="en-US" dirty="0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5070C-6C71-45D8-ADAF-3D2E57D10F21}" type="datetimeFigureOut">
              <a:rPr lang="en-US" smtClean="0"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A3787-CE84-453A-9B29-109E56BC6E1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frm=1&amp;source=images&amp;cd=&amp;cad=rja&amp;docid=lWyA0ht5-RH21M&amp;tbnid=FqWndMVNFadgOM:&amp;ved=0CAUQjRw&amp;url=http://blogs.lse.ac.uk/indiaatlse/2012/06/15/peacexploitation-a-study-of-indian-female-peacekeepers/&amp;ei=RIdgUfeqL4Pq8wTuhoDoAg&amp;bvm=bv.44770516,d.eWU&amp;psig=AFQjCNGC7Ls8NmMvJmiiJqMQyk8jjCa5fQ&amp;ust=1365366696764762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hyperlink" Target="http://www.google.com/url?sa=i&amp;rct=j&amp;q=&amp;esrc=s&amp;frm=1&amp;source=images&amp;cd=&amp;cad=rja&amp;docid=rsgQ0fNnuob2-M&amp;tbnid=jO2Riz4q8DXSeM:&amp;ved=0CAUQjRw&amp;url=http://africatv1.com/Dawala/un-technical-team-visits-liberia-to-assess-level-of-stability/&amp;ei=FYtgUdqiL4To8QTIioHYAw&amp;bvm=bv.44770516,d.eWU&amp;psig=AFQjCNGC7Ls8NmMvJmiiJqMQyk8jjCa5fQ&amp;ust=136536669676476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&amp;esrc=s&amp;frm=1&amp;source=images&amp;cd=&amp;cad=rja&amp;docid=klvDulaBTORKhM&amp;tbnid=12yHFtrIUOzbXM:&amp;ved=0CAUQjRw&amp;url=http://www.untogo.org/News/Africa/SC-extends-UN-mission-in-Liberia&amp;ei=ooZgUbaFEZPo8wS7yoHQDQ&amp;bvm=bv.44770516,d.eWU&amp;psig=AFQjCNGC7Ls8NmMvJmiiJqMQyk8jjCa5fQ&amp;ust=1365366696764762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frm=1&amp;source=images&amp;cd=&amp;cad=rja&amp;docid=TNloaWJke7w8aM&amp;tbnid=RoemTIVicA0UpM:&amp;ved=0CAUQjRw&amp;url=http://usforeignpolicy.about.com/od/unitednations/ig/U-N--Photo-Tour/U-N--Peacekeeping-Forces.htm&amp;ei=OZVgUa_yGpPO8wSsxoE4&amp;bvm=bv.44770516,d.eWU&amp;psig=AFQjCNGZWIWhZgJH4m_8V5EsklTK7PDpaQ&amp;ust=136537053491890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url?sa=i&amp;rct=j&amp;q=&amp;esrc=s&amp;frm=1&amp;source=images&amp;cd=&amp;cad=rja&amp;docid=o_Yynw_elwsIvM&amp;tbnid=vIy-SI3aDgWAGM:&amp;ved=0CAUQjRw&amp;url=http://fordhampoliticalreview.org/?p=30&amp;ei=w5VgUZiDIpL08ASi8IHwCA&amp;bvm=bv.44770516,d.eWU&amp;psig=AFQjCNGZWIWhZgJH4m_8V5EsklTK7PDpaQ&amp;ust=13653705349189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m/url?sa=i&amp;rct=j&amp;q=&amp;esrc=s&amp;frm=1&amp;source=images&amp;cd=&amp;cad=rja&amp;docid=Jgzp_Sbt-O4Q8M&amp;tbnid=rKaT3NJw2Ok04M:&amp;ved=0CAUQjRw&amp;url=http://en.mercopress.com/2011/04/14/un-peacekeeping-operations-to-suffer-most-from-us-funding-cuts&amp;ei=l5VgUeaWMoiC9QSel4CwCA&amp;bvm=bv.44770516,d.eWU&amp;psig=AFQjCNGZWIWhZgJH4m_8V5EsklTK7PDpaQ&amp;ust=1365370534918908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docid=bRrCiYCiTXNjQM&amp;tbnid=ZlGFkoaPcfIVvM:&amp;ved=0CAUQjRw&amp;url=http://www.mofa.go.jp/policy/un/pko/&amp;ei=QpdgUbqIDpT29gSIuIGIAQ&amp;bvm=bv.44770516,d.eWU&amp;psig=AFQjCNGZWIWhZgJH4m_8V5EsklTK7PDpaQ&amp;ust=1365370534918908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docid=FvAk6ZMY7eFN4M&amp;tbnid=AZdpyW8sHLUaxM:&amp;ved=0CAUQjRw&amp;url=http://hubpages.com/hub/UN-Peace-Keeping-Operation&amp;ei=P5ZgUZ2dKonC9QSjioAg&amp;bvm=bv.44770516,d.eWU&amp;psig=AFQjCNGZWIWhZgJH4m_8V5EsklTK7PDpaQ&amp;ust=1365370534918908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oogle.com/url?sa=i&amp;rct=j&amp;q=&amp;esrc=s&amp;frm=1&amp;source=images&amp;cd=&amp;cad=rja&amp;docid=KnHIapSgkJbnLM&amp;tbnid=xW_s44CcDr6mrM:&amp;ved=0CAUQjRw&amp;url=http://www.abc.net.au/news/stories/2008/11/02/2407904.htm?site=news&amp;ei=BZdgUdqZKYmm8gTt6YHQCA&amp;bvm=bv.44770516,d.eWU&amp;psig=AFQjCNGZWIWhZgJH4m_8V5EsklTK7PDpaQ&amp;ust=1365370534918908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www.google.com/url?sa=i&amp;rct=j&amp;q=&amp;esrc=s&amp;frm=1&amp;source=images&amp;cd=&amp;cad=rja&amp;docid=uAiSqp5Z2-FuGM&amp;tbnid=ufB-IU9cvS00oM:&amp;ved=0CAUQjRw&amp;url=http://www.unspecial.org/UNS654/t47.html&amp;ei=m5ZgUcqQBYzI9QS9_oDYDg&amp;bvm=bv.44770516,d.eWU&amp;psig=AFQjCNGZWIWhZgJH4m_8V5EsklTK7PDpaQ&amp;ust=1365370534918908" TargetMode="External"/><Relationship Id="rId9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docid=aJJp3gXFcxF2mM&amp;tbnid=zfc-ndt32ZjwhM:&amp;ved=0CAUQjRw&amp;url=http://www.nothingbutnets.net/nets-save-lives/liberia.html&amp;ei=0o5gUYSxFoug8QT45YHABg&amp;bvm=bv.44770516,d.eWU&amp;psig=AFQjCNGC7Ls8NmMvJmiiJqMQyk8jjCa5fQ&amp;ust=1365366696764762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3.gif"/><Relationship Id="rId2" Type="http://schemas.openxmlformats.org/officeDocument/2006/relationships/hyperlink" Target="http://www.google.com/url?sa=i&amp;rct=j&amp;q=&amp;esrc=s&amp;frm=1&amp;source=images&amp;cd=&amp;cad=rja&amp;docid=Uz60bUEILJ6LxM&amp;tbnid=hbMCken38xuczM:&amp;ved=0CAUQjRw&amp;url=http://www.finlandun.org/public/default.aspx?contentid=248114&amp;culture=en-US&amp;ei=lY1gUYztEoOA9QTUgIGYCw&amp;bvm=bv.44770516,d.eWU&amp;psig=AFQjCNGC7Ls8NmMvJmiiJqMQyk8jjCa5fQ&amp;ust=1365366696764762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oogle.com/url?sa=i&amp;rct=j&amp;q=&amp;esrc=s&amp;frm=1&amp;source=images&amp;cd=&amp;cad=rja&amp;docid=Q8Fu8j0pzYbcnM&amp;tbnid=9QuSmn6gjUOVcM:&amp;ved=0CAUQjRw&amp;url=http://issat.dcaf.ch/Community-of-Practice/Directory/Organisations/United-Nations-Department-of-Peacekeeping-Operations&amp;ei=m45gUeG_IpKG9gT-z4HAAQ&amp;bvm=bv.44770516,d.eWU&amp;psig=AFQjCNGC7Ls8NmMvJmiiJqMQyk8jjCa5fQ&amp;ust=1365366696764762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url?sa=i&amp;rct=j&amp;q=&amp;esrc=s&amp;frm=1&amp;source=images&amp;cd=&amp;cad=rja&amp;docid=ereT9H_3nVMK5M&amp;tbnid=2-dJ--B6eSQKQM:&amp;ved=0CAUQjRw&amp;url=http://www.rferl.org/media/photogallery/24941876.html&amp;ei=xI1gUZryJ46G9QSviYGIAg&amp;bvm=bv.44770516,d.eWU&amp;psig=AFQjCNGC7Ls8NmMvJmiiJqMQyk8jjCa5fQ&amp;ust=1365366696764762" TargetMode="External"/><Relationship Id="rId9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Hf1e7Tfd7yma5M&amp;tbnid=aoPVYKqzKf89rM:&amp;ved=0CAUQjRw&amp;url=http://www.untogo.org/News/Africa/UN-mission-will-stay-in-Liberia&amp;ei=opdgUZvDNo629gSSuICgCA&amp;bvm=bv.44770516,d.eWU&amp;psig=AFQjCNEMwisLiL_hwLj39UiT-ZeCEwER8w&amp;ust=136537114868673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hyperlink" Target="http://www.google.com/url?sa=i&amp;rct=j&amp;q=&amp;esrc=s&amp;frm=1&amp;source=images&amp;cd=&amp;cad=rja&amp;docid=5MNWQAarVKDhiM&amp;tbnid=YxBMU5dEgZg4nM:&amp;ved=0CAUQjRw&amp;url=http://liberialife.tumblr.com/page/2&amp;ei=aZlgUb3MD4r28gS-o4BI&amp;bvm=bv.44770516,d.eWU&amp;psig=AFQjCNHr6ff8J7jB-2SuF9bCNn5fbEuTBQ&amp;ust=1365371389925915" TargetMode="External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R3xGyNxSLKvwTM&amp;tbnid=wmDFTkahqvPqfM:&amp;ved=0CAUQjRw&amp;url=http://www.ips.org/mdg3/indias-female-peacekeepers-inspire-liberian-girls-2/&amp;ei=6phgUaWxHJGe8gTm-oGwBg&amp;bvm=bv.44770516,d.eWU&amp;psig=AFQjCNHr6ff8J7jB-2SuF9bCNn5fbEuTBQ&amp;ust=1365371389925915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hyperlink" Target="http://www.google.com/url?sa=i&amp;rct=j&amp;q=&amp;esrc=s&amp;frm=1&amp;source=images&amp;cd=&amp;cad=rja&amp;docid=w7GV6xDgujT9jM&amp;tbnid=8ORpEAK-rEg2AM:&amp;ved=0CAUQjRw&amp;url=http://iipdigital.usembassy.gov/st/english/publication/2012/02/20120227163049ael0.8644155.html&amp;ei=FZlgUb-hM4aQ9gSAgoGgDg&amp;bvm=bv.44770516,d.eWU&amp;psig=AFQjCNHr6ff8J7jB-2SuF9bCNn5fbEuTBQ&amp;ust=1365371389925915" TargetMode="Externa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hyperlink" Target="http://ghanaweb.com/GhanaHomePage/diaspora/photo.detail.php?ID=121797&amp;VOLGNR=3" TargetMode="Externa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hyperlink" Target="http://ghanaweb.com/GhanaHomePage/diaspora/photo.detail.php?ID=121797&amp;VOLGNR=2" TargetMode="External"/><Relationship Id="rId10" Type="http://schemas.openxmlformats.org/officeDocument/2006/relationships/image" Target="../media/image23.gif"/><Relationship Id="rId4" Type="http://schemas.openxmlformats.org/officeDocument/2006/relationships/image" Target="../media/image25.jpeg"/><Relationship Id="rId9" Type="http://schemas.openxmlformats.org/officeDocument/2006/relationships/image" Target="../media/image29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686800" cy="533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Contemporary Challenges to Peacekeeping Operations in Africa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8" name="Picture 4" descr="http://blogs.lse.ac.uk/indiaatlse/files/2012/06/ial_peacekpr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38400"/>
            <a:ext cx="4583457" cy="3200400"/>
          </a:xfrm>
          <a:prstGeom prst="rect">
            <a:avLst/>
          </a:prstGeom>
          <a:noFill/>
        </p:spPr>
      </p:pic>
      <p:pic>
        <p:nvPicPr>
          <p:cNvPr id="26630" name="Picture 6" descr="http://africatv1.com/Dawala/wp-content/uploads/2012/02/UN-Peacekeepers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5978" y="2438400"/>
            <a:ext cx="4578022" cy="3200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5791201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Colonel (Dr) Emmanuel Kotia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Visiting Professor, Kennesaw State </a:t>
            </a:r>
            <a:r>
              <a:rPr lang="en-GB" sz="3200" b="1" dirty="0" smtClean="0">
                <a:solidFill>
                  <a:srgbClr val="FF0000"/>
                </a:solidFill>
              </a:rPr>
              <a:t>University (USA)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1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GB" sz="5400" b="1" dirty="0" smtClean="0"/>
              <a:t>Introduction</a:t>
            </a:r>
            <a:endParaRPr lang="en-US" sz="5400" b="1" dirty="0"/>
          </a:p>
        </p:txBody>
      </p:sp>
      <p:pic>
        <p:nvPicPr>
          <p:cNvPr id="2050" name="Picture 2" descr="http://www.untogo.org/var/ezflow_site/storage/images/news/africa/sc-extends-un-mission-in-liberia/46219-1-eng-GB/SC-extends-UN-mission-in-Liberia_NGArticleFul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32" y="990600"/>
            <a:ext cx="8633195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GB" sz="4800" b="1" dirty="0" smtClean="0"/>
              <a:t>Aims and Objectives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91600" cy="5867400"/>
          </a:xfrm>
        </p:spPr>
        <p:txBody>
          <a:bodyPr>
            <a:noAutofit/>
          </a:bodyPr>
          <a:lstStyle/>
          <a:p>
            <a:r>
              <a:rPr lang="en-GB" sz="3600" dirty="0" smtClean="0"/>
              <a:t>Discuss some initial thoughts of the characteristic  of peacekeeping operations</a:t>
            </a:r>
          </a:p>
          <a:p>
            <a:r>
              <a:rPr lang="en-GB" sz="3600" dirty="0" smtClean="0"/>
              <a:t>Outline in brief some of the types of peace operations conducted or authorized by the UN in Africa</a:t>
            </a:r>
          </a:p>
          <a:p>
            <a:r>
              <a:rPr lang="en-GB" sz="3600" dirty="0" smtClean="0"/>
              <a:t>Assess the structural challenges of peace operations in Africa in relation to economic, political, gender, protection of civilians and capacity challenges</a:t>
            </a:r>
          </a:p>
          <a:p>
            <a:r>
              <a:rPr lang="en-GB" sz="3600" dirty="0" smtClean="0"/>
              <a:t>Draw some conclusions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71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What is Peacekeeping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Peacekeeping </a:t>
            </a:r>
            <a:r>
              <a:rPr lang="en-US" dirty="0"/>
              <a:t>is a technique designed to preserve </a:t>
            </a:r>
            <a:r>
              <a:rPr lang="en-US" dirty="0" smtClean="0"/>
              <a:t>the peace</a:t>
            </a:r>
            <a:r>
              <a:rPr lang="en-US" dirty="0"/>
              <a:t>, however fragile, where fighting has been halted, and to assist in implementing agreements achieved by the peacemakers.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Over </a:t>
            </a:r>
            <a:r>
              <a:rPr lang="en-US" dirty="0"/>
              <a:t>the years, peacekeeping has evolved from a primarily military model of observing ceasefires and the separation of forces after inter-state wars, to incorporate a complex model of many elements – military, police and civilian – working together to help lay the foundations for sustainable </a:t>
            </a:r>
            <a:r>
              <a:rPr lang="en-US" dirty="0" smtClean="0"/>
              <a:t>peace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FF0000"/>
                </a:solidFill>
              </a:rPr>
              <a:t>(UN Capstone Doctrine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b="1" dirty="0">
                <a:solidFill>
                  <a:srgbClr val="FF0000"/>
                </a:solidFill>
              </a:rPr>
              <a:t>18</a:t>
            </a:r>
            <a:r>
              <a:rPr lang="en-US" sz="3600" b="1" dirty="0">
                <a:solidFill>
                  <a:srgbClr val="FF0000"/>
                </a:solidFill>
              </a:rPr>
              <a:t>)</a:t>
            </a:r>
            <a:endParaRPr lang="en-US" sz="4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144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Thoughts on Peacekeeping….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fontScale="92500"/>
          </a:bodyPr>
          <a:lstStyle/>
          <a:p>
            <a:r>
              <a:rPr lang="en-US" dirty="0"/>
              <a:t>General </a:t>
            </a:r>
            <a:r>
              <a:rPr lang="en-US" dirty="0" smtClean="0"/>
              <a:t>usage of Peacekeeping </a:t>
            </a:r>
            <a:r>
              <a:rPr lang="en-US" dirty="0"/>
              <a:t>“refers to any international effort involving an operational component to promote termination of armed conflict or resolution of longstanding disputes” (Diehl 1993:4)</a:t>
            </a:r>
          </a:p>
          <a:p>
            <a:r>
              <a:rPr lang="en-US" dirty="0"/>
              <a:t>UN use of </a:t>
            </a:r>
            <a:r>
              <a:rPr lang="en-US" dirty="0" smtClean="0"/>
              <a:t>the term </a:t>
            </a:r>
            <a:r>
              <a:rPr lang="en-US" dirty="0"/>
              <a:t>‘peacekeeping’ refers generally to such international efforts, sometimes differentiated from term of ‘peace support operations’ </a:t>
            </a:r>
          </a:p>
          <a:p>
            <a:r>
              <a:rPr lang="en-US" dirty="0" smtClean="0"/>
              <a:t>To </a:t>
            </a:r>
            <a:r>
              <a:rPr lang="en-US" dirty="0"/>
              <a:t>avoid confusion with limited meaning of term as applied </a:t>
            </a:r>
            <a:r>
              <a:rPr lang="en-US" dirty="0" smtClean="0"/>
              <a:t>to ‘</a:t>
            </a:r>
            <a:r>
              <a:rPr lang="en-US" dirty="0"/>
              <a:t>peacekeeping’</a:t>
            </a:r>
          </a:p>
          <a:p>
            <a:r>
              <a:rPr lang="en-US" dirty="0" smtClean="0"/>
              <a:t>Use of UN </a:t>
            </a:r>
            <a:r>
              <a:rPr lang="en-US" dirty="0"/>
              <a:t>‘</a:t>
            </a:r>
            <a:r>
              <a:rPr lang="en-US" u="sng" dirty="0"/>
              <a:t>peace operations</a:t>
            </a:r>
            <a:r>
              <a:rPr lang="en-US" dirty="0"/>
              <a:t>’.  Brahimi Panel </a:t>
            </a:r>
            <a:r>
              <a:rPr lang="en-US" dirty="0" smtClean="0"/>
              <a:t>suggests </a:t>
            </a:r>
            <a:r>
              <a:rPr lang="en-US" dirty="0"/>
              <a:t>both may be interchangeable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8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Peacekeeping Operations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r>
              <a:rPr lang="en-US" dirty="0" smtClean="0"/>
              <a:t>These operations are intended to support peacemaking between states by creating the political space necessary for the belligerent states to negotiate a political settlement.</a:t>
            </a:r>
          </a:p>
          <a:p>
            <a:r>
              <a:rPr lang="en-US" dirty="0" smtClean="0"/>
              <a:t>Traditional peacekeeping takes place in the space between a ceasefire agreement and the conclusion of a political settlement </a:t>
            </a:r>
          </a:p>
          <a:p>
            <a:r>
              <a:rPr lang="en-US" dirty="0" smtClean="0"/>
              <a:t>Traditional peacekeepers do not propose or enforce particular solutions; rather, they work with the consent of the belligerents and try to build confidence in order to facilitate political dialogue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0.tqn.com/d/usforeignpolicy/1/0/i/1/-/-/unhelo500ChrisHondrosGett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1676400"/>
            <a:ext cx="4762500" cy="31908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/>
          <a:lstStyle/>
          <a:p>
            <a:r>
              <a:rPr lang="en-US" b="1" dirty="0" smtClean="0"/>
              <a:t>Multi-Dimensional Peacekeeping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4419600" cy="56387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sz="3600" dirty="0"/>
              <a:t>Multi-dimensional UN peacekeeping operations are peacekeeping operations comprising a mix of military, police and civilian components working together to lay the foundations of a sustainable </a:t>
            </a:r>
            <a:r>
              <a:rPr lang="en-US" sz="3600" dirty="0" smtClean="0"/>
              <a:t>peace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b="1" dirty="0" smtClean="0">
                <a:solidFill>
                  <a:srgbClr val="FF0000"/>
                </a:solidFill>
              </a:rPr>
              <a:t>Capstone </a:t>
            </a:r>
            <a:r>
              <a:rPr lang="en-US" b="1" dirty="0">
                <a:solidFill>
                  <a:srgbClr val="FF0000"/>
                </a:solidFill>
              </a:rPr>
              <a:t>Doctrine:97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55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fordhampoliticalreview.org/wp-content/uploads/2011/01/r308209_135082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886200"/>
            <a:ext cx="4953000" cy="2971800"/>
          </a:xfrm>
          <a:prstGeom prst="rect">
            <a:avLst/>
          </a:prstGeom>
          <a:noFill/>
        </p:spPr>
      </p:pic>
      <p:pic>
        <p:nvPicPr>
          <p:cNvPr id="38914" name="Picture 2" descr="http://en.mercopress.com/data/cache/noticias/31126/0x0/haiti-un-soldiers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24299"/>
            <a:ext cx="4391025" cy="29337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Wider Peacekeeping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3581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These operations are intended to fulfill the aims of the traditional peacekeeping as well as certain additional tasks on the context of ongoing conflict – delivery of humanitarian relief</a:t>
            </a:r>
          </a:p>
          <a:p>
            <a:r>
              <a:rPr lang="en-US" dirty="0" smtClean="0"/>
              <a:t>Wider peacekeeping operations developed an ad hoc response to the breakdown of ceasefire or political agreements that enabled the original deployment of a traditional or assisting transition operation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 Enforcement Operations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These operations aim to impose the will of the UNSC upon the parties to a particular conflict (UN Charter Chapter VII)</a:t>
            </a:r>
          </a:p>
          <a:p>
            <a:r>
              <a:rPr lang="en-US" dirty="0" smtClean="0"/>
              <a:t>Peace Enforcement operations are the closest manifestation of the collective security role originally envisaged for the UN by the authors of its Charter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Challenges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Lack of clarity of the use of enforcement – use of all means available</a:t>
            </a:r>
          </a:p>
          <a:p>
            <a:r>
              <a:rPr lang="en-US" dirty="0" smtClean="0"/>
              <a:t>UN cannot conduct large scale operations – </a:t>
            </a:r>
            <a:r>
              <a:rPr lang="en-US" dirty="0" smtClean="0">
                <a:solidFill>
                  <a:srgbClr val="FF0000"/>
                </a:solidFill>
              </a:rPr>
              <a:t>funding, equipment</a:t>
            </a:r>
          </a:p>
          <a:p>
            <a:r>
              <a:rPr lang="en-US" dirty="0" smtClean="0"/>
              <a:t>Discriminatory usage – </a:t>
            </a:r>
            <a:r>
              <a:rPr lang="en-US" dirty="0" smtClean="0">
                <a:solidFill>
                  <a:srgbClr val="FF0000"/>
                </a:solidFill>
              </a:rPr>
              <a:t>Liberia conflict was ignored in 1990, Rwanda genocide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53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57"/>
            <a:ext cx="8229600" cy="72934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Transitional Authority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943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These are also multi-dimensional operations deployed after a peace agreement, but they distinguished by their assumption of sovereign authority over a particular territory</a:t>
            </a:r>
          </a:p>
          <a:p>
            <a:r>
              <a:rPr lang="en-US" dirty="0" smtClean="0"/>
              <a:t>Transitional Authorities have the following tasks:</a:t>
            </a:r>
          </a:p>
          <a:p>
            <a:pPr lvl="1"/>
            <a:r>
              <a:rPr lang="en-US" dirty="0" smtClean="0"/>
              <a:t>Protection of civilians</a:t>
            </a:r>
          </a:p>
          <a:p>
            <a:pPr lvl="1"/>
            <a:r>
              <a:rPr lang="en-US" dirty="0" smtClean="0"/>
              <a:t>Peace enforcement</a:t>
            </a:r>
          </a:p>
          <a:p>
            <a:pPr lvl="1"/>
            <a:r>
              <a:rPr lang="en-US" dirty="0" smtClean="0"/>
              <a:t>Make and enforce laws</a:t>
            </a:r>
          </a:p>
          <a:p>
            <a:pPr lvl="1"/>
            <a:r>
              <a:rPr lang="en-US" dirty="0" smtClean="0"/>
              <a:t>Exercise control over all aspects of state’s economy</a:t>
            </a:r>
          </a:p>
          <a:p>
            <a:pPr lvl="1"/>
            <a:r>
              <a:rPr lang="en-US" dirty="0" smtClean="0"/>
              <a:t>Preside over territory’s borders</a:t>
            </a:r>
          </a:p>
          <a:p>
            <a:pPr lvl="1"/>
            <a:r>
              <a:rPr lang="en-US" dirty="0" smtClean="0"/>
              <a:t>Regulate the media</a:t>
            </a:r>
          </a:p>
          <a:p>
            <a:pPr lvl="1"/>
            <a:r>
              <a:rPr lang="en-US" dirty="0" smtClean="0"/>
              <a:t>Manage property law</a:t>
            </a:r>
          </a:p>
          <a:p>
            <a:pPr lvl="1"/>
            <a:r>
              <a:rPr lang="en-US" dirty="0" smtClean="0"/>
              <a:t>Run schools, hospitals, sanitation system, electricity grid, roads</a:t>
            </a:r>
          </a:p>
          <a:p>
            <a:pPr lvl="1"/>
            <a:r>
              <a:rPr lang="en-US" dirty="0" smtClean="0"/>
              <a:t>Administer judicial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60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 Support Operations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These are designed to help establish post Westphalian peace – </a:t>
            </a:r>
            <a:r>
              <a:rPr lang="en-US" b="1" dirty="0" smtClean="0">
                <a:solidFill>
                  <a:srgbClr val="FF0000"/>
                </a:solidFill>
              </a:rPr>
              <a:t>Blair’s doctrine (1999)</a:t>
            </a:r>
          </a:p>
          <a:p>
            <a:r>
              <a:rPr lang="en-US" dirty="0" smtClean="0"/>
              <a:t>They aim to establish liberal democracy political systems and societies within states</a:t>
            </a:r>
          </a:p>
          <a:p>
            <a:r>
              <a:rPr lang="en-US" dirty="0" smtClean="0"/>
              <a:t>They combine robust military forces capable of limited peace enforcement tasks if a ceasefire breaks down – </a:t>
            </a:r>
            <a:r>
              <a:rPr lang="en-US" b="1" dirty="0" smtClean="0">
                <a:solidFill>
                  <a:srgbClr val="FF0000"/>
                </a:solidFill>
              </a:rPr>
              <a:t>Bosnia, Kosovo, DRC</a:t>
            </a:r>
          </a:p>
          <a:p>
            <a:r>
              <a:rPr lang="en-US" dirty="0" smtClean="0"/>
              <a:t>It has a strong civilian component that includes civil administration, humanitarian agencies; and police and justice officers – </a:t>
            </a:r>
            <a:r>
              <a:rPr lang="en-US" b="1" dirty="0" smtClean="0">
                <a:solidFill>
                  <a:srgbClr val="FF0000"/>
                </a:solidFill>
              </a:rPr>
              <a:t>Liberia, Cambodia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Peace Support Operations attempt the impartial enforcement of political settlement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3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GB" b="1" dirty="0" smtClean="0"/>
              <a:t>Peace Support Operations in Liberia</a:t>
            </a:r>
            <a:endParaRPr lang="en-US" b="1" dirty="0"/>
          </a:p>
        </p:txBody>
      </p:sp>
      <p:pic>
        <p:nvPicPr>
          <p:cNvPr id="43010" name="Picture 2" descr="http://s2.hubimg.com/u/5263181_f49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4724400" cy="3152775"/>
          </a:xfrm>
          <a:prstGeom prst="rect">
            <a:avLst/>
          </a:prstGeom>
          <a:noFill/>
        </p:spPr>
      </p:pic>
      <p:pic>
        <p:nvPicPr>
          <p:cNvPr id="43012" name="Picture 4" descr="http://www.unspecial.org/UNS654/images/p34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3848099"/>
            <a:ext cx="4829175" cy="3009901"/>
          </a:xfrm>
          <a:prstGeom prst="rect">
            <a:avLst/>
          </a:prstGeom>
          <a:noFill/>
        </p:spPr>
      </p:pic>
      <p:pic>
        <p:nvPicPr>
          <p:cNvPr id="43014" name="Picture 6" descr="http://www.abc.net.au/reslib/200811/r309239_135750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4800" y="990600"/>
            <a:ext cx="5029200" cy="3200400"/>
          </a:xfrm>
          <a:prstGeom prst="rect">
            <a:avLst/>
          </a:prstGeom>
          <a:noFill/>
        </p:spPr>
      </p:pic>
      <p:pic>
        <p:nvPicPr>
          <p:cNvPr id="43016" name="Picture 8" descr="http://www.mofa.go.jp/policy/un/image/b_pko.gif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52501" y="4800600"/>
            <a:ext cx="2247899" cy="1498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9144000" cy="60960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Vast majority of internal armed conflicts: internecine, fratricidal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Non-state actors, proliferation of factions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Lack of clearly defined (no) frontlines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Cross-border involvement of state and non-state actors (borderless conflicts)/Proliferation of small arms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Affinity with natural resources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Impunity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State collapse, destruction, failure, decay…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Insufficient consent, Partial ceasefires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Lack of faith with comprehensive agreements</a:t>
            </a:r>
          </a:p>
          <a:p>
            <a:pPr>
              <a:lnSpc>
                <a:spcPct val="150000"/>
              </a:lnSpc>
            </a:pPr>
            <a:endParaRPr lang="en-US" sz="16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Bookman Old Style" pitchFamily="18" charset="0"/>
              </a:rPr>
              <a:t>Modern Peacekeeping: Characteristics</a:t>
            </a:r>
            <a:endParaRPr lang="en-US" sz="36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3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838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Bookman Old Style" pitchFamily="18" charset="0"/>
              </a:rPr>
              <a:t>Peacekeeping Theory: </a:t>
            </a:r>
            <a:r>
              <a:rPr lang="en-US" sz="3200" b="1" dirty="0">
                <a:latin typeface="Bookman Old Style" pitchFamily="18" charset="0"/>
              </a:rPr>
              <a:t>A</a:t>
            </a:r>
            <a:r>
              <a:rPr lang="en-US" sz="3200" b="1" dirty="0" smtClean="0">
                <a:latin typeface="Bookman Old Style" pitchFamily="18" charset="0"/>
              </a:rPr>
              <a:t> Broad </a:t>
            </a:r>
            <a:r>
              <a:rPr lang="en-US" sz="3200" b="1" dirty="0">
                <a:latin typeface="Bookman Old Style" pitchFamily="18" charset="0"/>
              </a:rPr>
              <a:t>O</a:t>
            </a:r>
            <a:r>
              <a:rPr lang="en-US" sz="3200" b="1" dirty="0" smtClean="0">
                <a:latin typeface="Bookman Old Style" pitchFamily="18" charset="0"/>
              </a:rPr>
              <a:t>utline</a:t>
            </a:r>
            <a:endParaRPr lang="en-US" sz="3200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724400" cy="5943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/>
              <a:t>Main idea to ‘keep the peace’ (by managing conflict dynamics within a dynamic international system), maintaining fragile ceasefires, stabilizing proxy conflict, preventing another world war (nuclear)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Silence of UN Charter on specific provisions raised political ambiguity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This called for functional adaptation, consistent with UN purpose and principles in a milieu of evolving realities of international system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Chap VII collective security ‘enforcement’ powers undermined by P5 veto powers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Charter lacunae: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Chap VI: Pacific Settlement of Disputes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Chap VII: Coercive measures (Enforcement/Peace Enforcement)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Chap VIII: Regional Arrangements.</a:t>
            </a:r>
          </a:p>
          <a:p>
            <a:pPr lvl="1">
              <a:buNone/>
            </a:pPr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1"/>
            <a:ext cx="4495800" cy="990600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Silence on a specific legal provision for (armed) conflict in the grey area: Chap 6.5</a:t>
            </a: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4800600" y="2590800"/>
            <a:ext cx="1447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Peacekeeping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3276600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Chap VI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3962400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Consent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4648200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UN Force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15200" y="2590800"/>
            <a:ext cx="14478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Peace Enforcement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48600" y="3352800"/>
            <a:ext cx="914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Chap VII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848600" y="4038600"/>
            <a:ext cx="9144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No Consent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91400" y="4832556"/>
            <a:ext cx="14478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Regional Organization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Vertical Scroll 13"/>
          <p:cNvSpPr/>
          <p:nvPr/>
        </p:nvSpPr>
        <p:spPr>
          <a:xfrm rot="10800000">
            <a:off x="6172200" y="2667000"/>
            <a:ext cx="1143000" cy="2590800"/>
          </a:xfrm>
          <a:prstGeom prst="verticalScroll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172200" y="3276600"/>
            <a:ext cx="1447800" cy="99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No provision of Peacekeeping, Peace enforcement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5486400" y="2971800"/>
            <a:ext cx="152400" cy="3048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5486400" y="3657600"/>
            <a:ext cx="152400" cy="3048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5486400" y="4343400"/>
            <a:ext cx="152400" cy="3048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>
            <a:off x="8229600" y="3048000"/>
            <a:ext cx="152400" cy="3048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>
            <a:off x="8244348" y="3748548"/>
            <a:ext cx="152400" cy="3048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Down Arrow 20"/>
          <p:cNvSpPr/>
          <p:nvPr/>
        </p:nvSpPr>
        <p:spPr>
          <a:xfrm>
            <a:off x="8278764" y="4527756"/>
            <a:ext cx="152400" cy="3048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67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57"/>
            <a:ext cx="9144000" cy="72934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Bookman Old Style" pitchFamily="18" charset="0"/>
              </a:rPr>
              <a:t>Peacekeeping Theory: A </a:t>
            </a:r>
            <a:r>
              <a:rPr lang="en-US" sz="3200" b="1" dirty="0">
                <a:latin typeface="Bookman Old Style" pitchFamily="18" charset="0"/>
              </a:rPr>
              <a:t>B</a:t>
            </a:r>
            <a:r>
              <a:rPr lang="en-US" sz="3200" b="1" dirty="0" smtClean="0">
                <a:latin typeface="Bookman Old Style" pitchFamily="18" charset="0"/>
              </a:rPr>
              <a:t>road </a:t>
            </a:r>
            <a:r>
              <a:rPr lang="en-US" sz="3200" b="1" dirty="0">
                <a:latin typeface="Bookman Old Style" pitchFamily="18" charset="0"/>
              </a:rPr>
              <a:t>O</a:t>
            </a:r>
            <a:r>
              <a:rPr lang="en-US" sz="3200" b="1" dirty="0" smtClean="0">
                <a:latin typeface="Bookman Old Style" pitchFamily="18" charset="0"/>
              </a:rPr>
              <a:t>utline</a:t>
            </a:r>
            <a:endParaRPr lang="en-US" sz="3200" b="1" dirty="0">
              <a:latin typeface="Bookman Old Style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3200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/>
              <a:t>A catalyst or dynamic for multi-track development of differentiated intervention: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Chap VI: an adaptive doctrine of military operations to ‘keep the peace’ founded on acceptable principles to Supper Powers (consensus and non enforcement)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Chap VII: an adaptive doctrine of military operations to ‘enforce the peace’ founded on the use of lead nations and regional organizations (coalitions)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Chap VI and a half: a middle ground adaptive doctrine of military operations to ‘keep the peace’ founded on acceptable le principles to Super Powers (consensus and non enforcement), but employing robust measures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514600" y="4191000"/>
            <a:ext cx="32004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PEACEKEEPING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(MULTI-DIRECTIONAL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5562600"/>
            <a:ext cx="23622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CHAPTER VI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‘PEACEKEEPING ‘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(CONSENT BASED)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5562600"/>
            <a:ext cx="26670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CHAPTER  VI AND A HALF ROBUST PEACEKEEPING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(CONSENT BASED)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67400" y="5562600"/>
            <a:ext cx="26670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CHAPTER  VIII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‘PEACE ENFORCEMENT ‘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(NON CONSENT BASED)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9144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Structural Challenges of Peacekeeping Operations in Africa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19458" name="Picture 2" descr="http://www.finlandun.org/public/download.aspx?ID=95005&amp;GUID=%7B7E6374A1-80C1-4B30-97CF-8BC929E12717%7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5714999" cy="2971800"/>
          </a:xfrm>
          <a:prstGeom prst="rect">
            <a:avLst/>
          </a:prstGeom>
          <a:noFill/>
        </p:spPr>
      </p:pic>
      <p:pic>
        <p:nvPicPr>
          <p:cNvPr id="19460" name="Picture 4" descr="http://gdb.rferl.org/4CDA616D-AB39-47D8-A029-E9F4C3BA1CF1_w974_n_s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067050"/>
            <a:ext cx="5181600" cy="3790950"/>
          </a:xfrm>
          <a:prstGeom prst="rect">
            <a:avLst/>
          </a:prstGeom>
          <a:noFill/>
        </p:spPr>
      </p:pic>
      <p:pic>
        <p:nvPicPr>
          <p:cNvPr id="19464" name="Picture 8" descr="http://issat.dcaf.ch/var/ezwebin_site/storage/images/home/community-of-practice/directory/organisations/united-nations-department-of-peacekeeping-operations/9704-2-eng-GB/United-Nations-Department-of-Peacekeeping-Operations_medium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89947" y="1295400"/>
            <a:ext cx="2296436" cy="1676400"/>
          </a:xfrm>
          <a:prstGeom prst="rect">
            <a:avLst/>
          </a:prstGeom>
          <a:noFill/>
        </p:spPr>
      </p:pic>
      <p:pic>
        <p:nvPicPr>
          <p:cNvPr id="19466" name="Picture 10" descr="http://www.nothingbutnets.net/assets/images/content/unhcr-liberia-5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177" y="4572000"/>
            <a:ext cx="3322674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822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882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Economic Challenges of Peace Operations in Africa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Disparities of wealth among potential partners</a:t>
            </a:r>
          </a:p>
          <a:p>
            <a:r>
              <a:rPr lang="en-US" dirty="0" smtClean="0"/>
              <a:t>Africa partners are poor as compare to European and other regions in providing financial contributions for peacekeeping</a:t>
            </a:r>
          </a:p>
          <a:p>
            <a:r>
              <a:rPr lang="en-US" dirty="0" smtClean="0"/>
              <a:t>Non payment of dues by African countries to the African Union and peacekeeping contributions</a:t>
            </a:r>
          </a:p>
          <a:p>
            <a:r>
              <a:rPr lang="en-US" dirty="0" smtClean="0"/>
              <a:t>The Africa Union Peace Fund had less than $70 million between 1993 and 2005 - </a:t>
            </a:r>
            <a:r>
              <a:rPr lang="en-US" b="1" dirty="0" smtClean="0">
                <a:solidFill>
                  <a:srgbClr val="FF0000"/>
                </a:solidFill>
              </a:rPr>
              <a:t>$45 million was provided by non African actors</a:t>
            </a:r>
          </a:p>
          <a:p>
            <a:r>
              <a:rPr lang="en-US" dirty="0" smtClean="0"/>
              <a:t>Peace fund had negative balance by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9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57"/>
            <a:ext cx="9144000" cy="957943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Lack of Technical Capacity for Peace Operations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Africa Peace Operations Lack the Following:</a:t>
            </a:r>
          </a:p>
          <a:p>
            <a:r>
              <a:rPr lang="en-US" dirty="0"/>
              <a:t>W</a:t>
            </a:r>
            <a:r>
              <a:rPr lang="en-US" dirty="0" smtClean="0"/>
              <a:t>ell-trained troops, police and civilian personnel</a:t>
            </a:r>
          </a:p>
          <a:p>
            <a:r>
              <a:rPr lang="en-US" dirty="0" smtClean="0"/>
              <a:t>Good leaders – </a:t>
            </a:r>
            <a:r>
              <a:rPr lang="en-US" i="1" dirty="0" smtClean="0">
                <a:solidFill>
                  <a:srgbClr val="FF0000"/>
                </a:solidFill>
              </a:rPr>
              <a:t>Head of Missions, Force Commanders</a:t>
            </a:r>
          </a:p>
          <a:p>
            <a:r>
              <a:rPr lang="en-US" dirty="0" smtClean="0"/>
              <a:t>Appropriate materials and equipment – </a:t>
            </a:r>
            <a:r>
              <a:rPr lang="en-US" i="1" dirty="0" smtClean="0">
                <a:solidFill>
                  <a:srgbClr val="FF0000"/>
                </a:solidFill>
              </a:rPr>
              <a:t>APCs, Helicopters, Strategic airlift capabilities</a:t>
            </a:r>
          </a:p>
          <a:p>
            <a:r>
              <a:rPr lang="en-US" dirty="0" smtClean="0"/>
              <a:t>Well equipped hospital facilities</a:t>
            </a:r>
          </a:p>
          <a:p>
            <a:r>
              <a:rPr lang="en-US" dirty="0" smtClean="0"/>
              <a:t>Logistic Bases and Hubs</a:t>
            </a:r>
          </a:p>
          <a:p>
            <a:r>
              <a:rPr lang="en-US" dirty="0" smtClean="0"/>
              <a:t>Training facilities</a:t>
            </a:r>
          </a:p>
          <a:p>
            <a:r>
              <a:rPr lang="en-US" dirty="0" smtClean="0"/>
              <a:t>Management structures and qualified staff to sustain peacekeeping missions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6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771"/>
            <a:ext cx="9144000" cy="81642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Political Challenges to Peace Operations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Lack of consensus in partnership between the Africa Union and the UN in peace operations</a:t>
            </a:r>
          </a:p>
          <a:p>
            <a:r>
              <a:rPr lang="en-US" dirty="0" smtClean="0"/>
              <a:t>Regular </a:t>
            </a:r>
            <a:r>
              <a:rPr lang="en-US" dirty="0"/>
              <a:t>clash of philosophies, priorities, and practical approaches between the two councils</a:t>
            </a:r>
            <a:endParaRPr lang="en-US" dirty="0" smtClean="0"/>
          </a:p>
          <a:p>
            <a:r>
              <a:rPr lang="en-US" dirty="0" smtClean="0"/>
              <a:t>UN peacekeeping doctrine makes the Africa Union unable to deploy a peace mission</a:t>
            </a:r>
          </a:p>
          <a:p>
            <a:r>
              <a:rPr lang="en-US" b="1" u="sng" dirty="0"/>
              <a:t>UN PK Doctrine</a:t>
            </a:r>
            <a:r>
              <a:rPr lang="en-US" dirty="0"/>
              <a:t>: </a:t>
            </a:r>
            <a:r>
              <a:rPr lang="en-US" dirty="0" smtClean="0"/>
              <a:t>peacekeeping </a:t>
            </a:r>
            <a:r>
              <a:rPr lang="en-US" dirty="0"/>
              <a:t>is unlikely to succeed where one or more of the following conditions are not in place: 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/>
              <a:t>) a peace to keep, where the signing of a ceasefire or peace agreement is one (but not the only) important indicator that parties are genuinely seeking peace;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) positive regional engagement;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) full backing of a united Security Council; 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 </a:t>
            </a:r>
            <a:r>
              <a:rPr lang="en-US" dirty="0"/>
              <a:t>4) a clear and achievable mandate with resources to match </a:t>
            </a:r>
            <a:r>
              <a:rPr lang="en-US" dirty="0" smtClean="0"/>
              <a:t>(Paul Williams)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57"/>
            <a:ext cx="9144000" cy="72934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Political Challenges to Peace Operations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08914"/>
          </a:xfrm>
        </p:spPr>
        <p:txBody>
          <a:bodyPr>
            <a:no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AU argues that the UN’s peacekeeping doctrine renders it unable to ‘deploy a peace mission </a:t>
            </a:r>
            <a:r>
              <a:rPr lang="en-US" sz="2400" dirty="0" smtClean="0"/>
              <a:t>in </a:t>
            </a:r>
            <a:r>
              <a:rPr lang="en-US" sz="2400" dirty="0"/>
              <a:t>a situation like Somalia </a:t>
            </a:r>
            <a:r>
              <a:rPr lang="en-US" sz="2400" dirty="0" smtClean="0"/>
              <a:t>even </a:t>
            </a:r>
            <a:r>
              <a:rPr lang="en-US" sz="2400" dirty="0"/>
              <a:t>though significant advances have been made on the </a:t>
            </a:r>
            <a:r>
              <a:rPr lang="en-US" sz="2400" dirty="0" smtClean="0"/>
              <a:t>ground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AU has developed </a:t>
            </a:r>
            <a:r>
              <a:rPr lang="en-US" sz="2400" dirty="0" smtClean="0"/>
              <a:t>a </a:t>
            </a:r>
            <a:r>
              <a:rPr lang="en-US" sz="2400" dirty="0"/>
              <a:t>different peacekeeping doctrine; instead of waiting for a peace to keep, the AU views peacekeeping as an opportunity to establish peace before keeping </a:t>
            </a:r>
            <a:r>
              <a:rPr lang="en-US" sz="2400" dirty="0" smtClean="0"/>
              <a:t>it </a:t>
            </a:r>
            <a:endParaRPr lang="en-US" sz="2400" dirty="0"/>
          </a:p>
          <a:p>
            <a:r>
              <a:rPr lang="en-US" sz="2400" b="1" u="sng" dirty="0" smtClean="0">
                <a:solidFill>
                  <a:srgbClr val="FF0000"/>
                </a:solidFill>
              </a:rPr>
              <a:t>Africa Union Concerns</a:t>
            </a:r>
          </a:p>
          <a:p>
            <a:r>
              <a:rPr lang="en-US" sz="2400" dirty="0" smtClean="0"/>
              <a:t>Undesirable </a:t>
            </a:r>
            <a:r>
              <a:rPr lang="en-US" sz="2400" dirty="0"/>
              <a:t>trend that appears to be selective on the part of the </a:t>
            </a:r>
            <a:r>
              <a:rPr lang="en-US" sz="2400" dirty="0" smtClean="0"/>
              <a:t>UN Security </a:t>
            </a:r>
            <a:r>
              <a:rPr lang="en-US" sz="2400" dirty="0"/>
              <a:t>Council and that seems to disregard full consideration of the position and/or recommendations of the AU or its </a:t>
            </a:r>
            <a:r>
              <a:rPr lang="en-US" sz="2400" dirty="0" smtClean="0"/>
              <a:t>organs</a:t>
            </a:r>
            <a:r>
              <a:rPr lang="en-US" sz="2400" dirty="0"/>
              <a:t>  </a:t>
            </a:r>
            <a:endParaRPr lang="en-US" sz="2400" dirty="0" smtClean="0"/>
          </a:p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practice that the United Nations can only engage where there is peace to keep translates into the United Nations abandonment of some of the most challenging crisis </a:t>
            </a:r>
            <a:r>
              <a:rPr lang="en-US" sz="2400" dirty="0" smtClean="0"/>
              <a:t>situations in Africa </a:t>
            </a:r>
            <a:r>
              <a:rPr lang="en-US" sz="2400" dirty="0"/>
              <a:t> </a:t>
            </a:r>
            <a:endParaRPr lang="en-US" sz="2400" dirty="0" smtClean="0"/>
          </a:p>
          <a:p>
            <a:r>
              <a:rPr lang="en-US" sz="2400" dirty="0" smtClean="0"/>
              <a:t> The notion </a:t>
            </a:r>
            <a:r>
              <a:rPr lang="en-US" sz="2400" dirty="0"/>
              <a:t>that the UN can only engage in a crisis when there is a peace to keep </a:t>
            </a:r>
            <a:r>
              <a:rPr lang="en-US" sz="2400" dirty="0" smtClean="0"/>
              <a:t>is unacceptable to Africa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085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57"/>
            <a:ext cx="9122229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of Privatization of Peace Operations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0678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 of private organization for peace operations is not compatible to the responsibility of the UN for the maintenance of International peace and security</a:t>
            </a:r>
          </a:p>
          <a:p>
            <a:r>
              <a:rPr lang="en-US" dirty="0" smtClean="0"/>
              <a:t>Private contractors have a mixed track record of accountability and transparency – </a:t>
            </a:r>
            <a:r>
              <a:rPr lang="en-US" sz="3000" b="1" dirty="0" smtClean="0">
                <a:solidFill>
                  <a:srgbClr val="FF0000"/>
                </a:solidFill>
              </a:rPr>
              <a:t>Blackwater in </a:t>
            </a:r>
            <a:r>
              <a:rPr lang="en-US" sz="3000" b="1" dirty="0">
                <a:solidFill>
                  <a:srgbClr val="FF0000"/>
                </a:solidFill>
              </a:rPr>
              <a:t>I</a:t>
            </a:r>
            <a:r>
              <a:rPr lang="en-US" sz="3000" b="1" dirty="0" smtClean="0">
                <a:solidFill>
                  <a:srgbClr val="FF0000"/>
                </a:solidFill>
              </a:rPr>
              <a:t>raq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Private contractors have profit driving motive in their activities</a:t>
            </a:r>
          </a:p>
          <a:p>
            <a:r>
              <a:rPr lang="en-US" dirty="0" smtClean="0"/>
              <a:t>Private companies sometimes abandon contracts and flee theatre of operations when things get tough – </a:t>
            </a:r>
            <a:r>
              <a:rPr lang="en-US" sz="3000" b="1" dirty="0" smtClean="0">
                <a:solidFill>
                  <a:srgbClr val="FF0000"/>
                </a:solidFill>
              </a:rPr>
              <a:t>Gurkha Security Guards left Sierra Leone operations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Private contractors both contribute to and reflect the growing erosion of state monopoly on the legitimate instruments of military 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0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Protection of Civilians Challenge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943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Protection of Civilians (PoC) is a core function of contemporary peacekeeping operations</a:t>
            </a:r>
          </a:p>
          <a:p>
            <a:r>
              <a:rPr lang="en-US" b="1" u="sng" dirty="0" smtClean="0"/>
              <a:t>Platform for PoC are</a:t>
            </a:r>
            <a:r>
              <a:rPr lang="en-US" dirty="0" smtClean="0"/>
              <a:t>: sexual violence against women, violence against IDPs and refugee camps, limited access, targeting of humanitarian staff, impunity – </a:t>
            </a:r>
            <a:r>
              <a:rPr lang="en-US" sz="2600" b="1" dirty="0" smtClean="0">
                <a:solidFill>
                  <a:srgbClr val="FF0000"/>
                </a:solidFill>
              </a:rPr>
              <a:t>local capacity for rule of law, participate in political negotiations, prosecution of individuals </a:t>
            </a:r>
          </a:p>
          <a:p>
            <a:r>
              <a:rPr lang="en-US" dirty="0" smtClean="0"/>
              <a:t>Lack of coordination between actors and humanitarian agencies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Scope of humanitarian agencies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Conflicting issues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Neutrality and independence of humanitarian agencies</a:t>
            </a:r>
          </a:p>
          <a:p>
            <a:r>
              <a:rPr lang="en-US" dirty="0" smtClean="0"/>
              <a:t>Overall responsibility for PoC not clear – </a:t>
            </a:r>
            <a:r>
              <a:rPr lang="en-US" b="1" dirty="0" smtClean="0">
                <a:solidFill>
                  <a:srgbClr val="FF0000"/>
                </a:solidFill>
              </a:rPr>
              <a:t>who plays lead role is not clear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46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0"/>
            <a:ext cx="90678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Gender Challenges of Peace Operations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Sexual Exploitation and Abuse (SEA) and peace operations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Peacekeepers versus local population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UN DPKO report (2005) – 45% sex cases against minors, 31% prostitution with adult women, 15% rape or sexual assault </a:t>
            </a:r>
          </a:p>
          <a:p>
            <a:r>
              <a:rPr lang="en-US" dirty="0" smtClean="0"/>
              <a:t>HIV/AIDS and peace operations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Spread through Sexual Exploitation and Abuse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Prevalence rate in national militaries after peace operations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Number of prostitutes in Cambodia rose for 6,000 in 1992 to 25,000 at the height of peace mission (Whitworth 2004:67)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Rise of HIV cases since deployment of UN decline from 1997</a:t>
            </a:r>
          </a:p>
          <a:p>
            <a:r>
              <a:rPr lang="en-US" dirty="0" smtClean="0"/>
              <a:t>Women as peacekeepers – cultural dimensions, key local parties fail to include women in peace negotiations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86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b="1" dirty="0" smtClean="0"/>
              <a:t>Female Military Peacekeepers </a:t>
            </a:r>
            <a:endParaRPr lang="en-US" sz="4800" b="1" dirty="0"/>
          </a:p>
        </p:txBody>
      </p:sp>
      <p:pic>
        <p:nvPicPr>
          <p:cNvPr id="44034" name="Picture 2" descr="http://www.untogo.org/var/ezflow_site/storage/images/news/africa/un-mission-will-stay-in-liberia/15923-1-eng-GB/UN-mission-will-stay-in-Liberia_NGArticleFull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066800"/>
            <a:ext cx="5308104" cy="3470999"/>
          </a:xfrm>
          <a:prstGeom prst="rect">
            <a:avLst/>
          </a:prstGeom>
          <a:noFill/>
        </p:spPr>
      </p:pic>
      <p:pic>
        <p:nvPicPr>
          <p:cNvPr id="44038" name="Picture 6" descr="http://25.media.tumblr.com/tumblr_lyk7cdai9k1rnif16o1_50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81500" y="3505200"/>
            <a:ext cx="47625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Policing Challenges in Peace Operations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0678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Inadequate numbers in Africa to support operations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shortfall of experience police personnel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Low strength at national levels</a:t>
            </a:r>
          </a:p>
          <a:p>
            <a:r>
              <a:rPr lang="en-US" dirty="0" smtClean="0"/>
              <a:t>Lack of common interpretation of laws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Lack of joint training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Absence of standard operating procedures</a:t>
            </a:r>
          </a:p>
          <a:p>
            <a:r>
              <a:rPr lang="en-US" dirty="0" smtClean="0"/>
              <a:t>Recruitment of individual Police personnel for missions instead of Formed Units</a:t>
            </a:r>
          </a:p>
          <a:p>
            <a:r>
              <a:rPr lang="en-US" dirty="0" smtClean="0"/>
              <a:t>Poor skills of Africa Police personnel for rule of law, prosecuting and some expertise</a:t>
            </a:r>
          </a:p>
          <a:p>
            <a:r>
              <a:rPr lang="en-US" dirty="0" smtClean="0"/>
              <a:t>Absence of a Police Commissioner/Adviser at the Africa Union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0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encrypted-tbn0.gstatic.com/images?q=tbn:ANd9GcRtHiI7G8jY9XU5p4FNBHh4DwY8wWRgQyt6fEjXUi-ASn1LJBL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066800"/>
            <a:ext cx="3939733" cy="304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5400" b="1" dirty="0" smtClean="0"/>
              <a:t>Police Peacekeepers</a:t>
            </a:r>
            <a:endParaRPr lang="en-US" sz="5400" b="1" dirty="0"/>
          </a:p>
        </p:txBody>
      </p:sp>
      <p:pic>
        <p:nvPicPr>
          <p:cNvPr id="45060" name="Picture 4" descr="http://www.ips.org/mdg3/wp-content/library/indian-peacekeeper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352800"/>
            <a:ext cx="3886200" cy="3210307"/>
          </a:xfrm>
          <a:prstGeom prst="rect">
            <a:avLst/>
          </a:prstGeom>
          <a:noFill/>
        </p:spPr>
      </p:pic>
      <p:pic>
        <p:nvPicPr>
          <p:cNvPr id="45062" name="Picture 6" descr="http://photos.state.gov/libraries/amgov/3234/2011_Week_4/07222011_clinton-pkeepers-AP090813054419_30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588" y="3405505"/>
            <a:ext cx="4131012" cy="3176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86"/>
            <a:ext cx="90678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Challenges to Peace Operations in Africa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Partnership between UN and the Africa Union in peace operations lack coordination – Hybrid operations in Darfur, Liberia, Somalia, Mali</a:t>
            </a:r>
          </a:p>
          <a:p>
            <a:r>
              <a:rPr lang="en-US" sz="3600" dirty="0" smtClean="0"/>
              <a:t>Ineffective Africa Union organization for Peace Operations</a:t>
            </a:r>
          </a:p>
          <a:p>
            <a:r>
              <a:rPr lang="en-US" sz="3600" dirty="0" smtClean="0"/>
              <a:t>Introduction of Wet Lease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Qana 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4350"/>
            <a:ext cx="571500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Qana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6400800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8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Effects of</a:t>
            </a:r>
          </a:p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War and Conflicts</a:t>
            </a:r>
            <a:endParaRPr lang="en-GB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379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SCF367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un-flag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011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Ghana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0"/>
            <a:ext cx="9715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870325" y="5980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03782" name="Text Box 6"/>
          <p:cNvSpPr txBox="1">
            <a:spLocks noChangeArrowheads="1"/>
          </p:cNvSpPr>
          <p:nvPr/>
        </p:nvSpPr>
        <p:spPr bwMode="auto">
          <a:xfrm>
            <a:off x="1295400" y="5791200"/>
            <a:ext cx="69119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Liaison Visits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3200" dirty="0"/>
          </a:p>
        </p:txBody>
      </p:sp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1979613" y="-98425"/>
            <a:ext cx="427924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Peace Operations</a:t>
            </a:r>
            <a:endParaRPr lang="en-US" sz="44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39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350"/>
            <a:ext cx="8229600" cy="908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Pictures of Peace Operations</a:t>
            </a: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imes New Roman" pitchFamily="18" charset="0"/>
              </a:rPr>
            </a:br>
            <a:endParaRPr lang="en-US" sz="36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imes New Roman" pitchFamily="18" charset="0"/>
            </a:endParaRPr>
          </a:p>
        </p:txBody>
      </p:sp>
      <p:pic>
        <p:nvPicPr>
          <p:cNvPr id="48131" name="Picture 3" descr="click to enlar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050"/>
            <a:ext cx="4502150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 descr="click to enlarg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914400"/>
            <a:ext cx="464185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5" descr="53654401"/>
          <p:cNvPicPr>
            <a:picLocks noChangeAspect="1" noChangeArrowheads="1"/>
          </p:cNvPicPr>
          <p:nvPr/>
        </p:nvPicPr>
        <p:blipFill>
          <a:blip r:embed="rId7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725"/>
            <a:ext cx="45021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 descr="IMG_3609"/>
          <p:cNvPicPr>
            <a:picLocks noChangeAspect="1" noChangeArrowheads="1"/>
          </p:cNvPicPr>
          <p:nvPr/>
        </p:nvPicPr>
        <p:blipFill>
          <a:blip r:embed="rId8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3444875"/>
            <a:ext cx="464185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7" descr="Animated Flag of Ghan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7475" y="0"/>
            <a:ext cx="1336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24" name="Text Box 8"/>
          <p:cNvSpPr txBox="1">
            <a:spLocks noChangeArrowheads="1"/>
          </p:cNvSpPr>
          <p:nvPr/>
        </p:nvSpPr>
        <p:spPr bwMode="auto">
          <a:xfrm>
            <a:off x="3276600" y="6156325"/>
            <a:ext cx="2697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Medal Day</a:t>
            </a:r>
          </a:p>
        </p:txBody>
      </p:sp>
      <p:pic>
        <p:nvPicPr>
          <p:cNvPr id="48137" name="Picture 9" descr="un-flag1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29"/>
            <a:ext cx="11430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1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MG_0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5638800"/>
            <a:ext cx="7772400" cy="12192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8467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/>
              <a:t>@EW Kotia</a:t>
            </a:r>
            <a:endParaRPr lang="en-US" sz="11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447800" y="76200"/>
            <a:ext cx="7894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Challenges of Peace Operations in Africa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Autofit/>
          </a:bodyPr>
          <a:lstStyle/>
          <a:p>
            <a:r>
              <a:rPr lang="en-GB" sz="4000" b="1" dirty="0" smtClean="0"/>
              <a:t>References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Alex Bellamy and Paul Williams, (2010) Understanding Peacekeeping, Second Edition, (Cambridge, Polity Press)</a:t>
            </a:r>
          </a:p>
          <a:p>
            <a:r>
              <a:rPr lang="en-US" dirty="0" smtClean="0"/>
              <a:t>Kotia, Emmanuel W.(2013) "Understanding the Geopolitics of the War in Southern Lebanon." KAIPTC Occasional Paper No. 35. (Accra, Ghana: Kofi Annan International Peacekeeping Training Centre).</a:t>
            </a:r>
            <a:endParaRPr lang="en-GB" dirty="0" smtClean="0"/>
          </a:p>
          <a:p>
            <a:r>
              <a:rPr lang="en-GB" dirty="0" smtClean="0"/>
              <a:t>Williams Paul., (2011), War and Conflict in Africa, (Cambridge, Polity Press).</a:t>
            </a:r>
          </a:p>
          <a:p>
            <a:r>
              <a:rPr lang="en-GB" dirty="0" smtClean="0"/>
              <a:t>Kofi Annan, (2012), Interventions, (New York, The Penguin Press)</a:t>
            </a:r>
          </a:p>
          <a:p>
            <a:r>
              <a:rPr lang="en-GB" dirty="0" smtClean="0"/>
              <a:t>Kwesi Aning &amp; Festus Aubyn., (2013) ‘Ghana in Alex Bellamy &amp; Paul Williams, Eds., Providing Peacekeepers: The Politics Challenges and Future of United Nations Contributions (Oxford: OUP)</a:t>
            </a:r>
          </a:p>
          <a:p>
            <a:r>
              <a:rPr lang="en-GB" dirty="0" smtClean="0"/>
              <a:t>UN Website on Peacekeeping Operations (www.un.org)</a:t>
            </a:r>
          </a:p>
          <a:p>
            <a:r>
              <a:rPr lang="en-GB" dirty="0" smtClean="0"/>
              <a:t>Fortna, V.P. (2008a) ‘Peacekeeping and Democratization’, in A.K. Jarstad and T.D. Sisk (eds), From War to Democracy (Cambridge: Cambridge University Press)</a:t>
            </a:r>
          </a:p>
          <a:p>
            <a:r>
              <a:rPr lang="en-GB" dirty="0" smtClean="0"/>
              <a:t>Fortna, V.P. (2008b) Does peacekeeping Work? Shaping Belligerents’ Choices after Civil War (Princeton, NJ: Princeton University Press</a:t>
            </a:r>
          </a:p>
          <a:p>
            <a:r>
              <a:rPr lang="en-GB" dirty="0" smtClean="0"/>
              <a:t>Human Security Centre (2005) Human Security Report 2005, (Oxford, Oxford University Press</a:t>
            </a:r>
          </a:p>
          <a:p>
            <a:r>
              <a:rPr lang="en-GB" dirty="0" smtClean="0"/>
              <a:t>Mack, A. (2007) Global Political Violence: Explaining the Post Cold War Decline (Coping with Crisis Working Paper, New York: International Peace Academy)</a:t>
            </a:r>
          </a:p>
          <a:p>
            <a:r>
              <a:rPr lang="en-US" dirty="0" smtClean="0"/>
              <a:t>Emmanuel Wekem Kotia. 2012. "Liberia: History of the Origins of War and Profiles of Actors" The Selected Works of Emmanuel Wekem Kotia</a:t>
            </a:r>
            <a:br>
              <a:rPr lang="en-US" dirty="0" smtClean="0"/>
            </a:br>
            <a:r>
              <a:rPr lang="en-US" dirty="0" smtClean="0"/>
              <a:t>Available at: http://works.bepress.com/emmanuel_kotia/2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2034</Words>
  <Application>Microsoft Office PowerPoint</Application>
  <PresentationFormat>On-screen Show (4:3)</PresentationFormat>
  <Paragraphs>197</Paragraphs>
  <Slides>32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Contemporary Challenges to Peacekeeping Operations in Africa</vt:lpstr>
      <vt:lpstr>Introduction</vt:lpstr>
      <vt:lpstr>Aims and Objectives</vt:lpstr>
      <vt:lpstr>What is Peacekeeping</vt:lpstr>
      <vt:lpstr>Some Thoughts on Peacekeeping….</vt:lpstr>
      <vt:lpstr>Traditional Peacekeeping Operations</vt:lpstr>
      <vt:lpstr>Multi-Dimensional Peacekeeping</vt:lpstr>
      <vt:lpstr>Wider Peacekeeping</vt:lpstr>
      <vt:lpstr>Peace Enforcement Operations</vt:lpstr>
      <vt:lpstr>Transitional Authority</vt:lpstr>
      <vt:lpstr>Peace Support Operations</vt:lpstr>
      <vt:lpstr>Peace Support Operations in Liberia</vt:lpstr>
      <vt:lpstr>Modern Peacekeeping: Characteristics</vt:lpstr>
      <vt:lpstr>Peacekeeping Theory: A Broad Outline</vt:lpstr>
      <vt:lpstr>Peacekeeping Theory: A Broad Outline</vt:lpstr>
      <vt:lpstr>Structural Challenges of Peacekeeping Operations in Africa</vt:lpstr>
      <vt:lpstr>Economic Challenges of Peace Operations in Africa</vt:lpstr>
      <vt:lpstr>Lack of Technical Capacity for Peace Operations</vt:lpstr>
      <vt:lpstr>Political Challenges to Peace Operations</vt:lpstr>
      <vt:lpstr>Political Challenges to Peace Operations</vt:lpstr>
      <vt:lpstr>Introduction of Privatization of Peace Operations</vt:lpstr>
      <vt:lpstr>Protection of Civilians Challenge</vt:lpstr>
      <vt:lpstr>Gender Challenges of Peace Operations</vt:lpstr>
      <vt:lpstr>Female Military Peacekeepers </vt:lpstr>
      <vt:lpstr>Policing Challenges in Peace Operations</vt:lpstr>
      <vt:lpstr>Police Peacekeepers</vt:lpstr>
      <vt:lpstr>Other Challenges to Peace Operations in Africa</vt:lpstr>
      <vt:lpstr>PowerPoint Presentation</vt:lpstr>
      <vt:lpstr>PowerPoint Presentation</vt:lpstr>
      <vt:lpstr>Pictures of Peace Operations 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Challenges to Peacekeeping Operations in Africa</dc:title>
  <dc:creator>user</dc:creator>
  <cp:lastModifiedBy>juser</cp:lastModifiedBy>
  <cp:revision>26</cp:revision>
  <dcterms:created xsi:type="dcterms:W3CDTF">2013-04-06T20:20:28Z</dcterms:created>
  <dcterms:modified xsi:type="dcterms:W3CDTF">2013-04-15T19:10:06Z</dcterms:modified>
</cp:coreProperties>
</file>