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57" r:id="rId4"/>
    <p:sldId id="261" r:id="rId5"/>
    <p:sldId id="258" r:id="rId6"/>
    <p:sldId id="280" r:id="rId7"/>
    <p:sldId id="281" r:id="rId8"/>
    <p:sldId id="259" r:id="rId9"/>
    <p:sldId id="289" r:id="rId10"/>
    <p:sldId id="278" r:id="rId11"/>
    <p:sldId id="266" r:id="rId12"/>
    <p:sldId id="290" r:id="rId13"/>
    <p:sldId id="267" r:id="rId14"/>
    <p:sldId id="268" r:id="rId15"/>
    <p:sldId id="269" r:id="rId16"/>
    <p:sldId id="272" r:id="rId17"/>
    <p:sldId id="273" r:id="rId18"/>
    <p:sldId id="275" r:id="rId19"/>
    <p:sldId id="276" r:id="rId20"/>
    <p:sldId id="277" r:id="rId21"/>
    <p:sldId id="287" r:id="rId22"/>
    <p:sldId id="283" r:id="rId23"/>
    <p:sldId id="284" r:id="rId24"/>
    <p:sldId id="285" r:id="rId25"/>
    <p:sldId id="286" r:id="rId26"/>
    <p:sldId id="292" r:id="rId27"/>
    <p:sldId id="274" r:id="rId28"/>
    <p:sldId id="29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874003-7107-4B10-8473-7EEA110DAF54}"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874003-7107-4B10-8473-7EEA110DAF54}"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874003-7107-4B10-8473-7EEA110DAF54}"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874003-7107-4B10-8473-7EEA110DAF54}" type="datetimeFigureOut">
              <a:rPr lang="en-US" smtClean="0"/>
              <a:pPr/>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874003-7107-4B10-8473-7EEA110DAF54}" type="datetimeFigureOut">
              <a:rPr lang="en-US" smtClean="0"/>
              <a:pPr/>
              <a:t>4/8/2013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874003-7107-4B10-8473-7EEA110DAF54}" type="datetimeFigureOut">
              <a:rPr lang="en-US" smtClean="0"/>
              <a:pPr/>
              <a:t>4/8/2013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874003-7107-4B10-8473-7EEA110DAF54}" type="datetimeFigureOut">
              <a:rPr lang="en-US" smtClean="0"/>
              <a:pPr/>
              <a:t>4/8/2013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874003-7107-4B10-8473-7EEA110DAF54}" type="datetimeFigureOut">
              <a:rPr lang="en-US" smtClean="0"/>
              <a:pPr/>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874003-7107-4B10-8473-7EEA110DAF54}" type="datetimeFigureOut">
              <a:rPr lang="en-US" smtClean="0"/>
              <a:pPr/>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874003-7107-4B10-8473-7EEA110DAF54}"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874003-7107-4B10-8473-7EEA110DAF54}"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F9D36-9A07-4B55-A73A-42109E8968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74003-7107-4B10-8473-7EEA110DAF54}" type="datetimeFigureOut">
              <a:rPr lang="en-US" smtClean="0"/>
              <a:pPr/>
              <a:t>4/8/2013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0F9D36-9A07-4B55-A73A-42109E8968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frm=1&amp;source=images&amp;cd=&amp;cad=rja&amp;docid=4rRPDEy5uOlY6M&amp;tbnid=vgy_S6JvPAaeLM:&amp;ved=0CAUQjRw&amp;url=http://www.humanevents.com/2013/01/22/africa-unrest-has-obama-administration-fingerprints/&amp;ei=Y55gUfq2NK6p0AGwt4GACQ&amp;bvm=bv.44770516,d.dmQ&amp;psig=AFQjCNG-z5Mce62zwTjV4JQwnhF0usMR-A&amp;ust=1365372773602163"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Intelligence_service" TargetMode="External"/><Relationship Id="rId3" Type="http://schemas.openxmlformats.org/officeDocument/2006/relationships/hyperlink" Target="http://en.wikipedia.org/wiki/Armed_forces" TargetMode="External"/><Relationship Id="rId7" Type="http://schemas.openxmlformats.org/officeDocument/2006/relationships/hyperlink" Target="http://en.wikipedia.org/wiki/Critical_infrastructure" TargetMode="External"/><Relationship Id="rId12" Type="http://schemas.openxmlformats.org/officeDocument/2006/relationships/hyperlink" Target="http://en.wikipedia.org/wiki/Secret_police" TargetMode="External"/><Relationship Id="rId2" Type="http://schemas.openxmlformats.org/officeDocument/2006/relationships/hyperlink" Target="http://en.wikipedia.org/wiki/Diplomacy" TargetMode="External"/><Relationship Id="rId1" Type="http://schemas.openxmlformats.org/officeDocument/2006/relationships/slideLayout" Target="../slideLayouts/slideLayout2.xml"/><Relationship Id="rId6" Type="http://schemas.openxmlformats.org/officeDocument/2006/relationships/hyperlink" Target="http://en.wikipedia.org/wiki/Anti-terrorism_legislation" TargetMode="External"/><Relationship Id="rId11" Type="http://schemas.openxmlformats.org/officeDocument/2006/relationships/hyperlink" Target="http://en.wikipedia.org/wiki/Counterintelligence" TargetMode="External"/><Relationship Id="rId5" Type="http://schemas.openxmlformats.org/officeDocument/2006/relationships/hyperlink" Target="http://en.wikipedia.org/wiki/Emergency_preparedness" TargetMode="External"/><Relationship Id="rId10" Type="http://schemas.openxmlformats.org/officeDocument/2006/relationships/hyperlink" Target="http://en.wikipedia.org/wiki/Classified_information" TargetMode="External"/><Relationship Id="rId4" Type="http://schemas.openxmlformats.org/officeDocument/2006/relationships/hyperlink" Target="http://en.wikipedia.org/wiki/Civil_defense" TargetMode="External"/><Relationship Id="rId9" Type="http://schemas.openxmlformats.org/officeDocument/2006/relationships/hyperlink" Target="http://en.wikipedia.org/wiki/Espionag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Energy" TargetMode="External"/><Relationship Id="rId2" Type="http://schemas.openxmlformats.org/officeDocument/2006/relationships/hyperlink" Target="http://en.wikipedia.org/wiki/Water" TargetMode="External"/><Relationship Id="rId1" Type="http://schemas.openxmlformats.org/officeDocument/2006/relationships/slideLayout" Target="../slideLayouts/slideLayout2.xml"/><Relationship Id="rId5" Type="http://schemas.openxmlformats.org/officeDocument/2006/relationships/hyperlink" Target="http://en.wikipedia.org/wiki/Minerals" TargetMode="External"/><Relationship Id="rId4" Type="http://schemas.openxmlformats.org/officeDocument/2006/relationships/hyperlink" Target="http://en.wikipedia.org/wiki/Land_(economic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eg"/><Relationship Id="rId2" Type="http://schemas.openxmlformats.org/officeDocument/2006/relationships/hyperlink" Target="http://www.google.com/url?sa=i&amp;rct=j&amp;q=&amp;esrc=s&amp;frm=1&amp;source=images&amp;cd=&amp;cad=rja&amp;docid=SzbcrRf5JlSnNM&amp;tbnid=onMFOtz0rRzXoM:&amp;ved=0CAUQjRw&amp;url=http://www.gitex.com/page.cfm/link=197&amp;ei=u55gUZ_eAca40QG00IGYBg&amp;bvm=bv.44770516,d.dmQ&amp;psig=AFQjCNG-z5Mce62zwTjV4JQwnhF0usMR-A&amp;ust=1365372773602163" TargetMode="External"/><Relationship Id="rId1" Type="http://schemas.openxmlformats.org/officeDocument/2006/relationships/slideLayout" Target="../slideLayouts/slideLayout6.xml"/><Relationship Id="rId6" Type="http://schemas.openxmlformats.org/officeDocument/2006/relationships/hyperlink" Target="http://www.google.com/url?sa=i&amp;rct=j&amp;q=&amp;esrc=s&amp;frm=1&amp;source=images&amp;cd=&amp;cad=rja&amp;docid=etVWRxlc49bXGM&amp;tbnid=omTb91biJc4LvM:&amp;ved=0CAUQjRw&amp;url=http://www.afronline.org/?tag=drug&amp;ei=gaBgUcXwCKnI0gGp1YGIDQ&amp;bvm=bv.44770516,d.dmQ&amp;psig=AFQjCNFKlAx1cNKXtrvXuOMNa_IwVTPu9A&amp;ust=1365373418420600" TargetMode="External"/><Relationship Id="rId5" Type="http://schemas.openxmlformats.org/officeDocument/2006/relationships/image" Target="../media/image3.jpeg"/><Relationship Id="rId4" Type="http://schemas.openxmlformats.org/officeDocument/2006/relationships/hyperlink" Target="http://www.google.com/url?sa=i&amp;rct=j&amp;q=&amp;esrc=s&amp;frm=1&amp;source=images&amp;cd=&amp;cad=rja&amp;docid=OOnZbXo-4LN6CM&amp;tbnid=VJDTVjKHBmuyKM:&amp;ved=0CAUQjRw&amp;url=http://www.telegraph.co.uk/news/worldnews/africaandindianocean/somalia/2968588/EU-approves-pirate-hunting-mission-to-the-Horn-of-Africa.html&amp;ei=jZ9gUfeXKKrM0gGM9IGgDA&amp;bvm=bv.44770516,d.dmQ&amp;psig=AFQjCNG__8N8SPJxYPcadsHq3U4gpjMXPA&amp;ust=1365373178373866"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rds.yahoo.com/_ylt=A0WTefbUYyNMmlkAWXKjzbkF/SIG=12bch6h2v/EXP=1277474132/**http:/www.flickr.com/photos/julien_harneis/135371212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38400"/>
            <a:ext cx="9144000" cy="2362200"/>
          </a:xfrm>
        </p:spPr>
        <p:txBody>
          <a:bodyPr>
            <a:normAutofit fontScale="90000"/>
          </a:bodyPr>
          <a:lstStyle/>
          <a:p>
            <a:r>
              <a:rPr lang="en-US" sz="6000" b="1" u="sng" dirty="0" smtClean="0">
                <a:effectLst>
                  <a:outerShdw blurRad="38100" dist="38100" dir="2700000" algn="tl">
                    <a:srgbClr val="000000">
                      <a:alpha val="43137"/>
                    </a:srgbClr>
                  </a:outerShdw>
                </a:effectLst>
              </a:rPr>
              <a:t>Emerging Security Issues</a:t>
            </a:r>
            <a:r>
              <a:rPr lang="en-US" sz="6000" b="1" dirty="0" smtClean="0">
                <a:effectLst>
                  <a:outerShdw blurRad="38100" dist="38100" dir="2700000" algn="tl">
                    <a:srgbClr val="000000">
                      <a:alpha val="43137"/>
                    </a:srgbClr>
                  </a:outerShdw>
                </a:effectLst>
              </a:rPr>
              <a:t/>
            </a:r>
            <a:br>
              <a:rPr lang="en-US" sz="6000" b="1" dirty="0" smtClean="0">
                <a:effectLst>
                  <a:outerShdw blurRad="38100" dist="38100" dir="2700000" algn="tl">
                    <a:srgbClr val="000000">
                      <a:alpha val="43137"/>
                    </a:srgbClr>
                  </a:outerShdw>
                </a:effectLst>
              </a:rPr>
            </a:br>
            <a:r>
              <a:rPr lang="en-US" sz="6000" b="1" dirty="0" smtClean="0">
                <a:effectLst>
                  <a:outerShdw blurRad="38100" dist="38100" dir="2700000" algn="tl">
                    <a:srgbClr val="000000">
                      <a:alpha val="43137"/>
                    </a:srgbClr>
                  </a:outerShdw>
                </a:effectLst>
              </a:rPr>
              <a:t/>
            </a:r>
            <a:br>
              <a:rPr lang="en-US" sz="6000" b="1" dirty="0" smtClean="0">
                <a:effectLst>
                  <a:outerShdw blurRad="38100" dist="38100" dir="2700000" algn="tl">
                    <a:srgbClr val="000000">
                      <a:alpha val="43137"/>
                    </a:srgbClr>
                  </a:outerShdw>
                </a:effectLst>
              </a:rPr>
            </a:br>
            <a:r>
              <a:rPr lang="en-US" sz="6000" b="1" dirty="0" smtClean="0">
                <a:effectLst>
                  <a:outerShdw blurRad="38100" dist="38100" dir="2700000" algn="tl">
                    <a:srgbClr val="000000">
                      <a:alpha val="43137"/>
                    </a:srgbClr>
                  </a:outerShdw>
                </a:effectLst>
              </a:rPr>
              <a:t>Emerging Threats </a:t>
            </a:r>
            <a:r>
              <a:rPr lang="en-US" sz="6000" b="1" dirty="0">
                <a:effectLst>
                  <a:outerShdw blurRad="38100" dist="38100" dir="2700000" algn="tl">
                    <a:srgbClr val="000000">
                      <a:alpha val="43137"/>
                    </a:srgbClr>
                  </a:outerShdw>
                </a:effectLst>
              </a:rPr>
              <a:t>to National Security and</a:t>
            </a:r>
            <a:br>
              <a:rPr lang="en-US" sz="6000" b="1" dirty="0">
                <a:effectLst>
                  <a:outerShdw blurRad="38100" dist="38100" dir="2700000" algn="tl">
                    <a:srgbClr val="000000">
                      <a:alpha val="43137"/>
                    </a:srgbClr>
                  </a:outerShdw>
                </a:effectLst>
              </a:rPr>
            </a:br>
            <a:r>
              <a:rPr lang="en-US" sz="6000" b="1" dirty="0" smtClean="0">
                <a:effectLst>
                  <a:outerShdw blurRad="38100" dist="38100" dir="2700000" algn="tl">
                    <a:srgbClr val="000000">
                      <a:alpha val="43137"/>
                    </a:srgbClr>
                  </a:outerShdw>
                </a:effectLst>
              </a:rPr>
              <a:t>Development in Africa</a:t>
            </a:r>
            <a:r>
              <a:rPr lang="en-US" sz="5300" b="1" dirty="0" smtClean="0">
                <a:effectLst>
                  <a:outerShdw blurRad="38100" dist="38100" dir="2700000" algn="tl">
                    <a:srgbClr val="000000">
                      <a:alpha val="43137"/>
                    </a:srgbClr>
                  </a:outerShdw>
                </a:effectLst>
              </a:rPr>
              <a:t/>
            </a:r>
            <a:br>
              <a:rPr lang="en-US" sz="5300" b="1" dirty="0" smtClean="0">
                <a:effectLst>
                  <a:outerShdw blurRad="38100" dist="38100" dir="2700000" algn="tl">
                    <a:srgbClr val="000000">
                      <a:alpha val="43137"/>
                    </a:srgbClr>
                  </a:outerShdw>
                </a:effectLst>
              </a:rPr>
            </a:br>
            <a:r>
              <a:rPr lang="en-US" b="1" dirty="0" smtClean="0"/>
              <a:t>by</a:t>
            </a:r>
            <a:br>
              <a:rPr lang="en-US" b="1" dirty="0" smtClean="0"/>
            </a:br>
            <a:r>
              <a:rPr lang="en-US" sz="5300" b="1" dirty="0" smtClean="0">
                <a:solidFill>
                  <a:srgbClr val="FF0000"/>
                </a:solidFill>
              </a:rPr>
              <a:t>Colonel (</a:t>
            </a:r>
            <a:r>
              <a:rPr lang="en-US" sz="5300" b="1" dirty="0" err="1" smtClean="0">
                <a:solidFill>
                  <a:srgbClr val="FF0000"/>
                </a:solidFill>
              </a:rPr>
              <a:t>Dr</a:t>
            </a:r>
            <a:r>
              <a:rPr lang="en-US" sz="5300" b="1" dirty="0" smtClean="0">
                <a:solidFill>
                  <a:srgbClr val="FF0000"/>
                </a:solidFill>
              </a:rPr>
              <a:t>) Emmanuel </a:t>
            </a:r>
            <a:r>
              <a:rPr lang="en-US" sz="5300" b="1" dirty="0" err="1" smtClean="0">
                <a:solidFill>
                  <a:srgbClr val="FF0000"/>
                </a:solidFill>
              </a:rPr>
              <a:t>Kotia</a:t>
            </a:r>
            <a:r>
              <a:rPr lang="en-US" b="1" dirty="0" smtClean="0">
                <a:solidFill>
                  <a:srgbClr val="FF0000"/>
                </a:solidFill>
              </a:rPr>
              <a:t/>
            </a:r>
            <a:br>
              <a:rPr lang="en-US" b="1" dirty="0" smtClean="0">
                <a:solidFill>
                  <a:srgbClr val="FF0000"/>
                </a:solidFill>
              </a:rPr>
            </a:br>
            <a:r>
              <a:rPr lang="en-US" sz="4900" b="1" i="1" dirty="0" smtClean="0">
                <a:solidFill>
                  <a:srgbClr val="FF0000"/>
                </a:solidFill>
              </a:rPr>
              <a:t>Visiting Professor, Kennesaw State University, USA</a:t>
            </a:r>
            <a:r>
              <a:rPr lang="en-US" b="1" dirty="0">
                <a:solidFill>
                  <a:srgbClr val="FF0000"/>
                </a:solidFill>
              </a:rPr>
              <a:t/>
            </a:r>
            <a:br>
              <a:rPr lang="en-US" b="1" dirty="0">
                <a:solidFill>
                  <a:srgbClr val="FF0000"/>
                </a:solidFill>
              </a:rPr>
            </a:b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GB" sz="5400" b="1" dirty="0" smtClean="0"/>
              <a:t>Introduction</a:t>
            </a:r>
            <a:endParaRPr lang="en-US" sz="5400" b="1" dirty="0"/>
          </a:p>
        </p:txBody>
      </p:sp>
      <p:pic>
        <p:nvPicPr>
          <p:cNvPr id="1026" name="Picture 2" descr="http://www.humanevents.com/wp-content/uploads/2013/01/obama-administration-africa-unrest-fingerprints-620x379.jpg">
            <a:hlinkClick r:id="rId2"/>
          </p:cNvPr>
          <p:cNvPicPr>
            <a:picLocks noChangeAspect="1" noChangeArrowheads="1"/>
          </p:cNvPicPr>
          <p:nvPr/>
        </p:nvPicPr>
        <p:blipFill>
          <a:blip r:embed="rId3" cstate="print"/>
          <a:srcRect/>
          <a:stretch>
            <a:fillRect/>
          </a:stretch>
        </p:blipFill>
        <p:spPr bwMode="auto">
          <a:xfrm>
            <a:off x="582257" y="1219200"/>
            <a:ext cx="8102531" cy="5257800"/>
          </a:xfrm>
          <a:prstGeom prst="rect">
            <a:avLst/>
          </a:prstGeom>
          <a:noFill/>
        </p:spPr>
      </p:pic>
    </p:spTree>
    <p:extLst>
      <p:ext uri="{BB962C8B-B14F-4D97-AF65-F5344CB8AC3E}">
        <p14:creationId xmlns:p14="http://schemas.microsoft.com/office/powerpoint/2010/main" val="6360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Introduction</a:t>
            </a:r>
            <a:endParaRPr lang="en-US" b="1" dirty="0"/>
          </a:p>
        </p:txBody>
      </p:sp>
      <p:sp>
        <p:nvSpPr>
          <p:cNvPr id="3" name="Content Placeholder 2"/>
          <p:cNvSpPr>
            <a:spLocks noGrp="1"/>
          </p:cNvSpPr>
          <p:nvPr>
            <p:ph idx="1"/>
          </p:nvPr>
        </p:nvSpPr>
        <p:spPr>
          <a:xfrm>
            <a:off x="0" y="914400"/>
            <a:ext cx="9144000" cy="5943600"/>
          </a:xfrm>
        </p:spPr>
        <p:txBody>
          <a:bodyPr>
            <a:normAutofit/>
          </a:bodyPr>
          <a:lstStyle/>
          <a:p>
            <a:r>
              <a:rPr lang="en-US" dirty="0"/>
              <a:t>It is increasingly recognized </a:t>
            </a:r>
            <a:r>
              <a:rPr lang="en-US" dirty="0" smtClean="0"/>
              <a:t>that there exist a </a:t>
            </a:r>
            <a:r>
              <a:rPr lang="en-US" dirty="0"/>
              <a:t>relationship between </a:t>
            </a:r>
            <a:r>
              <a:rPr lang="en-US" b="1" u="sng" dirty="0"/>
              <a:t>security</a:t>
            </a:r>
            <a:r>
              <a:rPr lang="en-US" dirty="0"/>
              <a:t> and </a:t>
            </a:r>
            <a:r>
              <a:rPr lang="en-US" b="1" u="sng" dirty="0" smtClean="0"/>
              <a:t>development</a:t>
            </a:r>
          </a:p>
          <a:p>
            <a:r>
              <a:rPr lang="en-US" dirty="0" smtClean="0"/>
              <a:t> </a:t>
            </a:r>
            <a:r>
              <a:rPr lang="en-US" dirty="0"/>
              <a:t>Security influences </a:t>
            </a:r>
            <a:r>
              <a:rPr lang="en-US" dirty="0" smtClean="0"/>
              <a:t>a country’s </a:t>
            </a:r>
            <a:r>
              <a:rPr lang="en-US" b="1" u="sng" dirty="0" smtClean="0"/>
              <a:t>developmental </a:t>
            </a:r>
            <a:r>
              <a:rPr lang="en-US" dirty="0"/>
              <a:t>process. Insecurity disrupts countries and prevents the achievement of development </a:t>
            </a:r>
            <a:r>
              <a:rPr lang="en-US" dirty="0" err="1" smtClean="0"/>
              <a:t>programmes</a:t>
            </a:r>
            <a:r>
              <a:rPr lang="en-US" dirty="0" smtClean="0"/>
              <a:t> </a:t>
            </a:r>
          </a:p>
          <a:p>
            <a:r>
              <a:rPr lang="en-US" dirty="0" smtClean="0"/>
              <a:t>Development provides </a:t>
            </a:r>
            <a:r>
              <a:rPr lang="en-US" b="1" u="sng" dirty="0"/>
              <a:t>well-being</a:t>
            </a:r>
            <a:r>
              <a:rPr lang="en-US" dirty="0"/>
              <a:t> to population. </a:t>
            </a:r>
            <a:r>
              <a:rPr lang="en-US" dirty="0" smtClean="0"/>
              <a:t>A </a:t>
            </a:r>
            <a:r>
              <a:rPr lang="en-US" dirty="0"/>
              <a:t>country that experiences no economic and social development cannot claim </a:t>
            </a:r>
            <a:r>
              <a:rPr lang="en-US" dirty="0" smtClean="0"/>
              <a:t>welfare </a:t>
            </a:r>
          </a:p>
          <a:p>
            <a:r>
              <a:rPr lang="en-US" dirty="0" smtClean="0"/>
              <a:t>The </a:t>
            </a:r>
            <a:r>
              <a:rPr lang="en-US" dirty="0"/>
              <a:t>three factors are interrelated, which means, ensuring national security in order to support the development process that leads to social </a:t>
            </a:r>
            <a:r>
              <a:rPr lang="en-US" dirty="0" smtClean="0"/>
              <a:t>well-being </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b="1" dirty="0" smtClean="0"/>
              <a:t>Aims and Objectives</a:t>
            </a:r>
            <a:endParaRPr lang="en-US" b="1" dirty="0"/>
          </a:p>
        </p:txBody>
      </p:sp>
      <p:sp>
        <p:nvSpPr>
          <p:cNvPr id="3" name="Content Placeholder 2"/>
          <p:cNvSpPr>
            <a:spLocks noGrp="1"/>
          </p:cNvSpPr>
          <p:nvPr>
            <p:ph idx="1"/>
          </p:nvPr>
        </p:nvSpPr>
        <p:spPr>
          <a:xfrm>
            <a:off x="0" y="838200"/>
            <a:ext cx="9144000" cy="6019800"/>
          </a:xfrm>
        </p:spPr>
        <p:txBody>
          <a:bodyPr>
            <a:noAutofit/>
          </a:bodyPr>
          <a:lstStyle/>
          <a:p>
            <a:r>
              <a:rPr lang="en-US" dirty="0" smtClean="0"/>
              <a:t>Brief definition of national security, measures used to achieve national security; and who constitutes the security services in the African context</a:t>
            </a:r>
          </a:p>
          <a:p>
            <a:r>
              <a:rPr lang="en-US" dirty="0" smtClean="0"/>
              <a:t>To highlight emerging security threats to nation-states of Africa</a:t>
            </a:r>
          </a:p>
          <a:p>
            <a:r>
              <a:rPr lang="en-US" dirty="0" smtClean="0"/>
              <a:t>Discuss the causes of insecurity in </a:t>
            </a:r>
            <a:r>
              <a:rPr lang="en-US" dirty="0" smtClean="0"/>
              <a:t>Africa and strategies </a:t>
            </a:r>
            <a:r>
              <a:rPr lang="en-US" dirty="0" smtClean="0"/>
              <a:t>of addressing security </a:t>
            </a:r>
            <a:r>
              <a:rPr lang="en-US" dirty="0" smtClean="0"/>
              <a:t>the threats</a:t>
            </a:r>
          </a:p>
          <a:p>
            <a:r>
              <a:rPr lang="en-US" dirty="0" smtClean="0"/>
              <a:t>Illustrate the role of diplomacy in resolving security threats in Africa</a:t>
            </a:r>
            <a:endParaRPr lang="en-US" dirty="0" smtClean="0"/>
          </a:p>
          <a:p>
            <a:r>
              <a:rPr lang="en-US" dirty="0" smtClean="0"/>
              <a:t>Concluding thoughts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What is National Security</a:t>
            </a:r>
            <a:r>
              <a:rPr lang="en-US" dirty="0" smtClean="0"/>
              <a:t>?</a:t>
            </a:r>
            <a:endParaRPr lang="en-US" dirty="0"/>
          </a:p>
        </p:txBody>
      </p:sp>
      <p:sp>
        <p:nvSpPr>
          <p:cNvPr id="3" name="Content Placeholder 2"/>
          <p:cNvSpPr>
            <a:spLocks noGrp="1"/>
          </p:cNvSpPr>
          <p:nvPr>
            <p:ph idx="1"/>
          </p:nvPr>
        </p:nvSpPr>
        <p:spPr>
          <a:xfrm>
            <a:off x="1" y="838200"/>
            <a:ext cx="9144000" cy="6019800"/>
          </a:xfrm>
        </p:spPr>
        <p:txBody>
          <a:bodyPr/>
          <a:lstStyle/>
          <a:p>
            <a:r>
              <a:rPr lang="en-US" sz="4000" dirty="0"/>
              <a:t>T</a:t>
            </a:r>
            <a:r>
              <a:rPr lang="en-US" sz="4000" dirty="0" smtClean="0"/>
              <a:t>he </a:t>
            </a:r>
            <a:r>
              <a:rPr lang="en-US" sz="4000" dirty="0"/>
              <a:t>concept of national security is considered in its broadest sense and concerns State security, which means, security of persons, institutions, properties and national </a:t>
            </a:r>
            <a:r>
              <a:rPr lang="en-US" sz="4000" dirty="0" smtClean="0"/>
              <a:t>territory</a:t>
            </a:r>
          </a:p>
          <a:p>
            <a:r>
              <a:rPr lang="en-US" sz="4000" dirty="0" smtClean="0"/>
              <a:t>  </a:t>
            </a:r>
            <a:r>
              <a:rPr lang="en-US" sz="4000" dirty="0"/>
              <a:t>N</a:t>
            </a:r>
            <a:r>
              <a:rPr lang="en-US" sz="4000" dirty="0" smtClean="0"/>
              <a:t>ational </a:t>
            </a:r>
            <a:r>
              <a:rPr lang="en-US" sz="4000" dirty="0"/>
              <a:t>security should also include other areas, such as, human security, social security, </a:t>
            </a:r>
            <a:r>
              <a:rPr lang="en-US" sz="4000" dirty="0" smtClean="0"/>
              <a:t>environmental, etc</a:t>
            </a:r>
            <a:r>
              <a:rPr lang="en-US" sz="4000" dirty="0"/>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sz="3600" b="1" dirty="0" smtClean="0"/>
              <a:t>Measures used to Achieve National Security</a:t>
            </a:r>
            <a:endParaRPr lang="en-US" sz="3600" b="1" dirty="0"/>
          </a:p>
        </p:txBody>
      </p:sp>
      <p:sp>
        <p:nvSpPr>
          <p:cNvPr id="3" name="Content Placeholder 2"/>
          <p:cNvSpPr>
            <a:spLocks noGrp="1"/>
          </p:cNvSpPr>
          <p:nvPr>
            <p:ph idx="1"/>
          </p:nvPr>
        </p:nvSpPr>
        <p:spPr>
          <a:xfrm>
            <a:off x="0" y="914400"/>
            <a:ext cx="9144000" cy="5943600"/>
          </a:xfrm>
        </p:spPr>
        <p:txBody>
          <a:bodyPr>
            <a:normAutofit fontScale="62500" lnSpcReduction="20000"/>
          </a:bodyPr>
          <a:lstStyle/>
          <a:p>
            <a:r>
              <a:rPr lang="en-US" sz="4800" dirty="0" smtClean="0"/>
              <a:t>The use of </a:t>
            </a:r>
            <a:r>
              <a:rPr lang="en-US" sz="4800" dirty="0" smtClean="0">
                <a:hlinkClick r:id="rId2" action="ppaction://hlinkfile" tooltip="Diplomacy"/>
              </a:rPr>
              <a:t>diplomacy</a:t>
            </a:r>
            <a:r>
              <a:rPr lang="en-US" sz="4800" dirty="0" smtClean="0"/>
              <a:t> to rally allies and isolate threats</a:t>
            </a:r>
          </a:p>
          <a:p>
            <a:r>
              <a:rPr lang="en-US" sz="4800" dirty="0" smtClean="0"/>
              <a:t>Marshalling economic power to facilitate or compel cooperation</a:t>
            </a:r>
          </a:p>
          <a:p>
            <a:r>
              <a:rPr lang="en-US" sz="4800" dirty="0" smtClean="0"/>
              <a:t>Maintaining an effective </a:t>
            </a:r>
            <a:r>
              <a:rPr lang="en-US" sz="4800" dirty="0" smtClean="0">
                <a:hlinkClick r:id="rId3" action="ppaction://hlinkfile" tooltip="Armed forces"/>
              </a:rPr>
              <a:t>armed forces</a:t>
            </a:r>
            <a:endParaRPr lang="en-US" sz="4800" dirty="0" smtClean="0"/>
          </a:p>
          <a:p>
            <a:r>
              <a:rPr lang="en-US" sz="4800" dirty="0" smtClean="0"/>
              <a:t>Implementing </a:t>
            </a:r>
            <a:r>
              <a:rPr lang="en-US" sz="4800" dirty="0" smtClean="0">
                <a:hlinkClick r:id="rId4" action="ppaction://hlinkfile" tooltip="Civil defense"/>
              </a:rPr>
              <a:t>civil </a:t>
            </a:r>
            <a:r>
              <a:rPr lang="en-US" sz="4800" dirty="0" smtClean="0">
                <a:hlinkClick r:id="rId4" action="ppaction://hlinkfile" tooltip="Civil defense"/>
              </a:rPr>
              <a:t>defense</a:t>
            </a:r>
            <a:r>
              <a:rPr lang="en-US" sz="4800" dirty="0" smtClean="0"/>
              <a:t> </a:t>
            </a:r>
            <a:r>
              <a:rPr lang="en-US" sz="4800" dirty="0" smtClean="0"/>
              <a:t>and </a:t>
            </a:r>
            <a:r>
              <a:rPr lang="en-US" sz="4800" dirty="0" smtClean="0">
                <a:hlinkClick r:id="rId5" action="ppaction://hlinkfile" tooltip="Emergency preparedness"/>
              </a:rPr>
              <a:t>emergency preparedness</a:t>
            </a:r>
            <a:r>
              <a:rPr lang="en-US" sz="4800" dirty="0" smtClean="0"/>
              <a:t> measures (including </a:t>
            </a:r>
            <a:r>
              <a:rPr lang="en-US" sz="4800" dirty="0" smtClean="0">
                <a:solidFill>
                  <a:srgbClr val="FF0000"/>
                </a:solidFill>
                <a:hlinkClick r:id="rId6" action="ppaction://hlinkfile" tooltip="Anti-terrorism legislation"/>
              </a:rPr>
              <a:t>anti-terrorism legislation</a:t>
            </a:r>
            <a:r>
              <a:rPr lang="en-US" sz="4800" dirty="0" smtClean="0"/>
              <a:t>, </a:t>
            </a:r>
            <a:r>
              <a:rPr lang="en-US" sz="4800" u="sng" dirty="0" smtClean="0">
                <a:solidFill>
                  <a:srgbClr val="FF0000"/>
                </a:solidFill>
              </a:rPr>
              <a:t>national disaster law</a:t>
            </a:r>
            <a:r>
              <a:rPr lang="en-US" sz="4800" dirty="0" smtClean="0"/>
              <a:t>)</a:t>
            </a:r>
          </a:p>
          <a:p>
            <a:r>
              <a:rPr lang="en-US" sz="4800" dirty="0" smtClean="0"/>
              <a:t>Ensuring the resilience and redundancy of </a:t>
            </a:r>
            <a:r>
              <a:rPr lang="en-US" sz="4800" dirty="0" smtClean="0">
                <a:hlinkClick r:id="rId7" action="ppaction://hlinkfile" tooltip="Critical infrastructure"/>
              </a:rPr>
              <a:t>critical infrastructure</a:t>
            </a:r>
            <a:endParaRPr lang="en-US" sz="4800" dirty="0" smtClean="0"/>
          </a:p>
          <a:p>
            <a:r>
              <a:rPr lang="en-US" sz="4800" dirty="0" smtClean="0"/>
              <a:t>Using </a:t>
            </a:r>
            <a:r>
              <a:rPr lang="en-US" sz="4800" dirty="0" smtClean="0">
                <a:hlinkClick r:id="rId8" action="ppaction://hlinkfile" tooltip="Intelligence service"/>
              </a:rPr>
              <a:t>intelligence services</a:t>
            </a:r>
            <a:r>
              <a:rPr lang="en-US" sz="4800" dirty="0" smtClean="0"/>
              <a:t> to detect and defeat or avoid threats and </a:t>
            </a:r>
            <a:r>
              <a:rPr lang="en-US" sz="4800" dirty="0" smtClean="0">
                <a:hlinkClick r:id="rId9" action="ppaction://hlinkfile" tooltip="Espionage"/>
              </a:rPr>
              <a:t>espionage</a:t>
            </a:r>
            <a:r>
              <a:rPr lang="en-US" sz="4800" dirty="0" smtClean="0"/>
              <a:t>, and to protect </a:t>
            </a:r>
            <a:r>
              <a:rPr lang="en-US" sz="4800" dirty="0" smtClean="0">
                <a:hlinkClick r:id="rId10" action="ppaction://hlinkfile" tooltip="Classified information"/>
              </a:rPr>
              <a:t>classified information</a:t>
            </a:r>
            <a:endParaRPr lang="en-US" sz="4800" dirty="0" smtClean="0"/>
          </a:p>
          <a:p>
            <a:r>
              <a:rPr lang="en-US" sz="4800" dirty="0" smtClean="0"/>
              <a:t>Using </a:t>
            </a:r>
            <a:r>
              <a:rPr lang="en-US" sz="4800" dirty="0" smtClean="0">
                <a:hlinkClick r:id="rId11" action="ppaction://hlinkfile" tooltip="Counterintelligence"/>
              </a:rPr>
              <a:t>counterintelligence</a:t>
            </a:r>
            <a:r>
              <a:rPr lang="en-US" sz="4800" dirty="0" smtClean="0"/>
              <a:t> services or the </a:t>
            </a:r>
            <a:r>
              <a:rPr lang="en-US" sz="4800" dirty="0" smtClean="0">
                <a:hlinkClick r:id="rId12" action="ppaction://hlinkfile" tooltip="Secret police"/>
              </a:rPr>
              <a:t>police</a:t>
            </a:r>
            <a:r>
              <a:rPr lang="en-US" sz="4800" dirty="0" smtClean="0"/>
              <a:t> to protect the nation from internal threats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b="1" dirty="0" smtClean="0"/>
              <a:t>Elements of National Security</a:t>
            </a:r>
            <a:endParaRPr lang="en-US" b="1" dirty="0"/>
          </a:p>
        </p:txBody>
      </p:sp>
      <p:sp>
        <p:nvSpPr>
          <p:cNvPr id="3" name="Content Placeholder 2"/>
          <p:cNvSpPr>
            <a:spLocks noGrp="1"/>
          </p:cNvSpPr>
          <p:nvPr>
            <p:ph idx="1"/>
          </p:nvPr>
        </p:nvSpPr>
        <p:spPr>
          <a:xfrm>
            <a:off x="0" y="914400"/>
            <a:ext cx="8991600" cy="5943600"/>
          </a:xfrm>
        </p:spPr>
        <p:txBody>
          <a:bodyPr>
            <a:normAutofit/>
          </a:bodyPr>
          <a:lstStyle/>
          <a:p>
            <a:r>
              <a:rPr lang="en-US" dirty="0" smtClean="0"/>
              <a:t>Military Security </a:t>
            </a:r>
            <a:r>
              <a:rPr lang="en-US" b="1" dirty="0" smtClean="0">
                <a:solidFill>
                  <a:srgbClr val="FF0000"/>
                </a:solidFill>
              </a:rPr>
              <a:t>-</a:t>
            </a:r>
            <a:r>
              <a:rPr lang="en-US" sz="2800" b="1" dirty="0" smtClean="0">
                <a:solidFill>
                  <a:srgbClr val="FF0000"/>
                </a:solidFill>
              </a:rPr>
              <a:t>implies the capability of a nation to defend itself, and/or deter military aggression </a:t>
            </a:r>
            <a:endParaRPr lang="en-US" b="1" dirty="0" smtClean="0">
              <a:solidFill>
                <a:srgbClr val="FF0000"/>
              </a:solidFill>
            </a:endParaRPr>
          </a:p>
          <a:p>
            <a:r>
              <a:rPr lang="en-US" dirty="0" smtClean="0"/>
              <a:t>Political Security -</a:t>
            </a:r>
            <a:r>
              <a:rPr lang="en-US" sz="2800" b="1" i="1" dirty="0" smtClean="0">
                <a:solidFill>
                  <a:srgbClr val="FF0000"/>
                </a:solidFill>
              </a:rPr>
              <a:t>is about the stability of the social order and</a:t>
            </a:r>
            <a:r>
              <a:rPr lang="en-US" sz="2800" dirty="0" smtClean="0"/>
              <a:t> </a:t>
            </a:r>
            <a:r>
              <a:rPr lang="en-US" sz="2800" b="1" i="1" dirty="0" smtClean="0">
                <a:solidFill>
                  <a:srgbClr val="FF0000"/>
                </a:solidFill>
              </a:rPr>
              <a:t>specifically addresses threats to sovereignty  </a:t>
            </a:r>
            <a:endParaRPr lang="en-US" b="1" i="1" dirty="0" smtClean="0">
              <a:solidFill>
                <a:srgbClr val="FF0000"/>
              </a:solidFill>
            </a:endParaRPr>
          </a:p>
          <a:p>
            <a:r>
              <a:rPr lang="en-US" dirty="0" smtClean="0"/>
              <a:t>Economic Security - </a:t>
            </a:r>
            <a:r>
              <a:rPr lang="en-US" sz="2800" b="1" i="1" dirty="0" smtClean="0">
                <a:solidFill>
                  <a:srgbClr val="FF0000"/>
                </a:solidFill>
              </a:rPr>
              <a:t>the freedom to follow choice of policies to develop a nation's economy in the manner desired, forms the essence of economic security </a:t>
            </a:r>
            <a:endParaRPr lang="en-US" b="1" i="1" dirty="0" smtClean="0">
              <a:solidFill>
                <a:srgbClr val="FF0000"/>
              </a:solidFill>
            </a:endParaRPr>
          </a:p>
          <a:p>
            <a:r>
              <a:rPr lang="en-US" dirty="0" smtClean="0"/>
              <a:t>Environmental Security - </a:t>
            </a:r>
            <a:r>
              <a:rPr lang="en-US" sz="2800" b="1" i="1" dirty="0" smtClean="0">
                <a:solidFill>
                  <a:srgbClr val="FF0000"/>
                </a:solidFill>
              </a:rPr>
              <a:t>deals with environmental issues which threaten the national security of a nation in any manner</a:t>
            </a:r>
            <a:endParaRPr lang="en-US" b="1" i="1" dirty="0" smtClean="0">
              <a:solidFill>
                <a:srgbClr val="FF0000"/>
              </a:solidFill>
            </a:endParaRPr>
          </a:p>
          <a:p>
            <a:r>
              <a:rPr lang="en-US" dirty="0" smtClean="0"/>
              <a:t>Security of Energy and Natural Resources -</a:t>
            </a:r>
            <a:r>
              <a:rPr lang="en-US" sz="2800" b="1" i="1" dirty="0" smtClean="0">
                <a:solidFill>
                  <a:srgbClr val="FF0000"/>
                </a:solidFill>
              </a:rPr>
              <a:t>Resources include </a:t>
            </a:r>
            <a:r>
              <a:rPr lang="en-US" sz="2800" b="1" i="1" dirty="0" smtClean="0">
                <a:solidFill>
                  <a:srgbClr val="FF0000"/>
                </a:solidFill>
                <a:hlinkClick r:id="rId2" action="ppaction://hlinkfile" tooltip="Water"/>
              </a:rPr>
              <a:t>water</a:t>
            </a:r>
            <a:r>
              <a:rPr lang="en-US" sz="2800" b="1" i="1" dirty="0" smtClean="0">
                <a:solidFill>
                  <a:srgbClr val="FF0000"/>
                </a:solidFill>
              </a:rPr>
              <a:t>, sources of </a:t>
            </a:r>
            <a:r>
              <a:rPr lang="en-US" sz="2800" b="1" i="1" dirty="0" smtClean="0">
                <a:solidFill>
                  <a:srgbClr val="FF0000"/>
                </a:solidFill>
                <a:hlinkClick r:id="rId3" action="ppaction://hlinkfile" tooltip="Energy"/>
              </a:rPr>
              <a:t>energy</a:t>
            </a:r>
            <a:r>
              <a:rPr lang="en-US" sz="2800" b="1" i="1" dirty="0" smtClean="0">
                <a:solidFill>
                  <a:srgbClr val="FF0000"/>
                </a:solidFill>
              </a:rPr>
              <a:t>, </a:t>
            </a:r>
            <a:r>
              <a:rPr lang="en-US" sz="2800" b="1" i="1" dirty="0" smtClean="0">
                <a:solidFill>
                  <a:srgbClr val="FF0000"/>
                </a:solidFill>
                <a:hlinkClick r:id="rId4" action="ppaction://hlinkfile" tooltip="Land (economics)"/>
              </a:rPr>
              <a:t>land</a:t>
            </a:r>
            <a:r>
              <a:rPr lang="en-US" sz="2800" b="1" i="1" dirty="0" smtClean="0">
                <a:solidFill>
                  <a:srgbClr val="FF0000"/>
                </a:solidFill>
              </a:rPr>
              <a:t>, </a:t>
            </a:r>
            <a:r>
              <a:rPr lang="en-US" sz="2800" b="1" i="1" dirty="0" smtClean="0">
                <a:solidFill>
                  <a:srgbClr val="0000CC"/>
                </a:solidFill>
              </a:rPr>
              <a:t>oil</a:t>
            </a:r>
            <a:r>
              <a:rPr lang="en-US" sz="2800" b="1" i="1" dirty="0" smtClean="0">
                <a:solidFill>
                  <a:srgbClr val="FF0000"/>
                </a:solidFill>
              </a:rPr>
              <a:t> and </a:t>
            </a:r>
            <a:r>
              <a:rPr lang="en-US" sz="2800" b="1" i="1" dirty="0" smtClean="0">
                <a:solidFill>
                  <a:srgbClr val="FF0000"/>
                </a:solidFill>
                <a:hlinkClick r:id="rId5" action="ppaction://hlinkfile" tooltip="Minerals"/>
              </a:rPr>
              <a:t>minerals</a:t>
            </a:r>
            <a:r>
              <a:rPr lang="en-US" sz="2800" b="1" i="1" dirty="0" smtClean="0">
                <a:solidFill>
                  <a:srgbClr val="FF0000"/>
                </a:solidFill>
              </a:rPr>
              <a:t> </a:t>
            </a:r>
            <a:endParaRPr lang="en-US" b="1" i="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b="1" dirty="0" smtClean="0"/>
              <a:t>Who Constitutes Security Services?</a:t>
            </a:r>
            <a:endParaRPr lang="en-US" b="1" dirty="0"/>
          </a:p>
        </p:txBody>
      </p:sp>
      <p:sp>
        <p:nvSpPr>
          <p:cNvPr id="3" name="Content Placeholder 2"/>
          <p:cNvSpPr>
            <a:spLocks noGrp="1"/>
          </p:cNvSpPr>
          <p:nvPr>
            <p:ph idx="1"/>
          </p:nvPr>
        </p:nvSpPr>
        <p:spPr>
          <a:xfrm>
            <a:off x="0" y="990600"/>
            <a:ext cx="9144000" cy="5867400"/>
          </a:xfrm>
        </p:spPr>
        <p:txBody>
          <a:bodyPr>
            <a:normAutofit fontScale="92500" lnSpcReduction="10000"/>
          </a:bodyPr>
          <a:lstStyle/>
          <a:p>
            <a:r>
              <a:rPr lang="en-US" dirty="0"/>
              <a:t>A</a:t>
            </a:r>
            <a:r>
              <a:rPr lang="en-US" dirty="0" smtClean="0"/>
              <a:t>ll </a:t>
            </a:r>
            <a:r>
              <a:rPr lang="en-US" dirty="0"/>
              <a:t>departments and state agencies whose primary mission is to provide protection or security to the </a:t>
            </a:r>
            <a:r>
              <a:rPr lang="en-US" dirty="0" smtClean="0"/>
              <a:t>nation</a:t>
            </a:r>
          </a:p>
          <a:p>
            <a:r>
              <a:rPr lang="en-US" dirty="0" smtClean="0"/>
              <a:t>Security </a:t>
            </a:r>
            <a:r>
              <a:rPr lang="en-US" dirty="0"/>
              <a:t>services </a:t>
            </a:r>
            <a:r>
              <a:rPr lang="en-US" dirty="0" smtClean="0"/>
              <a:t>include </a:t>
            </a:r>
            <a:r>
              <a:rPr lang="en-US" dirty="0"/>
              <a:t>the armed forces, gendarmerie, police, intelligence services, border guard, </a:t>
            </a:r>
            <a:r>
              <a:rPr lang="en-US" dirty="0" smtClean="0"/>
              <a:t>customs, </a:t>
            </a:r>
            <a:r>
              <a:rPr lang="en-US" dirty="0"/>
              <a:t>civil defense, fire services, emergency medical services, </a:t>
            </a:r>
            <a:r>
              <a:rPr lang="en-US" dirty="0" smtClean="0"/>
              <a:t>etc </a:t>
            </a:r>
          </a:p>
          <a:p>
            <a:r>
              <a:rPr lang="en-US" dirty="0"/>
              <a:t>T</a:t>
            </a:r>
            <a:r>
              <a:rPr lang="en-US" dirty="0" smtClean="0"/>
              <a:t>here </a:t>
            </a:r>
            <a:r>
              <a:rPr lang="en-US" dirty="0"/>
              <a:t>are other similar services which are private or established by Diplomatic Representations and International Organizations, such as, the </a:t>
            </a:r>
            <a:r>
              <a:rPr lang="en-US" dirty="0" smtClean="0"/>
              <a:t>UN</a:t>
            </a:r>
          </a:p>
          <a:p>
            <a:r>
              <a:rPr lang="en-US" dirty="0" smtClean="0"/>
              <a:t>All </a:t>
            </a:r>
            <a:r>
              <a:rPr lang="en-US" dirty="0"/>
              <a:t>these services help in protecting countries and security of people and the process of economic and social </a:t>
            </a:r>
            <a:r>
              <a:rPr lang="en-US" dirty="0" smtClean="0"/>
              <a:t>development</a:t>
            </a:r>
            <a:endParaRPr lang="en-US" dirty="0"/>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24" y="76200"/>
            <a:ext cx="9031076" cy="1143000"/>
          </a:xfrm>
        </p:spPr>
        <p:txBody>
          <a:bodyPr>
            <a:normAutofit fontScale="90000"/>
          </a:bodyPr>
          <a:lstStyle/>
          <a:p>
            <a:r>
              <a:rPr lang="en-GB" sz="5400" b="1" dirty="0" smtClean="0">
                <a:effectLst>
                  <a:outerShdw blurRad="38100" dist="38100" dir="2700000" algn="tl">
                    <a:srgbClr val="000000">
                      <a:alpha val="43137"/>
                    </a:srgbClr>
                  </a:outerShdw>
                </a:effectLst>
              </a:rPr>
              <a:t>Security Threats to Nation-States</a:t>
            </a:r>
            <a:endParaRPr lang="en-US" sz="5400" b="1" dirty="0">
              <a:effectLst>
                <a:outerShdw blurRad="38100" dist="38100" dir="2700000" algn="tl">
                  <a:srgbClr val="000000">
                    <a:alpha val="43137"/>
                  </a:srgbClr>
                </a:outerShdw>
              </a:effectLst>
            </a:endParaRPr>
          </a:p>
        </p:txBody>
      </p:sp>
      <p:pic>
        <p:nvPicPr>
          <p:cNvPr id="33794" name="Picture 2" descr="http://www.gitex.com/g/2012/logos/cyber_security_theatre_logo.png">
            <a:hlinkClick r:id="rId2"/>
          </p:cNvPr>
          <p:cNvPicPr>
            <a:picLocks noChangeAspect="1" noChangeArrowheads="1"/>
          </p:cNvPicPr>
          <p:nvPr/>
        </p:nvPicPr>
        <p:blipFill>
          <a:blip r:embed="rId3" cstate="print"/>
          <a:srcRect/>
          <a:stretch>
            <a:fillRect/>
          </a:stretch>
        </p:blipFill>
        <p:spPr bwMode="auto">
          <a:xfrm>
            <a:off x="36724" y="1371600"/>
            <a:ext cx="6164052" cy="2447926"/>
          </a:xfrm>
          <a:prstGeom prst="rect">
            <a:avLst/>
          </a:prstGeom>
          <a:noFill/>
        </p:spPr>
      </p:pic>
      <p:pic>
        <p:nvPicPr>
          <p:cNvPr id="33796" name="Picture 4" descr="http://i.telegraph.co.uk/multimedia/archive/00979/460-somalia_979174c.jpg">
            <a:hlinkClick r:id="rId4"/>
          </p:cNvPr>
          <p:cNvPicPr>
            <a:picLocks noChangeAspect="1" noChangeArrowheads="1"/>
          </p:cNvPicPr>
          <p:nvPr/>
        </p:nvPicPr>
        <p:blipFill>
          <a:blip r:embed="rId5" cstate="print"/>
          <a:srcRect/>
          <a:stretch>
            <a:fillRect/>
          </a:stretch>
        </p:blipFill>
        <p:spPr bwMode="auto">
          <a:xfrm>
            <a:off x="4153960" y="3733801"/>
            <a:ext cx="4990040" cy="3124200"/>
          </a:xfrm>
          <a:prstGeom prst="rect">
            <a:avLst/>
          </a:prstGeom>
          <a:noFill/>
        </p:spPr>
      </p:pic>
      <p:pic>
        <p:nvPicPr>
          <p:cNvPr id="33798" name="Picture 6" descr="http://www.afronline.org/wp-content/uploads/2010/11/cocs.jpg">
            <a:hlinkClick r:id="rId6"/>
          </p:cNvPr>
          <p:cNvPicPr>
            <a:picLocks noChangeAspect="1" noChangeArrowheads="1"/>
          </p:cNvPicPr>
          <p:nvPr/>
        </p:nvPicPr>
        <p:blipFill>
          <a:blip r:embed="rId7" cstate="print"/>
          <a:srcRect/>
          <a:stretch>
            <a:fillRect/>
          </a:stretch>
        </p:blipFill>
        <p:spPr bwMode="auto">
          <a:xfrm>
            <a:off x="266700" y="3962400"/>
            <a:ext cx="3771900" cy="2438400"/>
          </a:xfrm>
          <a:prstGeom prst="rect">
            <a:avLst/>
          </a:prstGeom>
          <a:noFill/>
        </p:spPr>
      </p:pic>
    </p:spTree>
    <p:extLst>
      <p:ext uri="{BB962C8B-B14F-4D97-AF65-F5344CB8AC3E}">
        <p14:creationId xmlns:p14="http://schemas.microsoft.com/office/powerpoint/2010/main" val="1660054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r>
              <a:rPr lang="en-US" b="1" dirty="0" smtClean="0"/>
              <a:t>Security Threats to Nation-States in Africa</a:t>
            </a:r>
            <a:endParaRPr lang="en-US" b="1" dirty="0"/>
          </a:p>
        </p:txBody>
      </p:sp>
      <p:sp>
        <p:nvSpPr>
          <p:cNvPr id="3" name="Content Placeholder 2"/>
          <p:cNvSpPr>
            <a:spLocks noGrp="1"/>
          </p:cNvSpPr>
          <p:nvPr>
            <p:ph idx="1"/>
          </p:nvPr>
        </p:nvSpPr>
        <p:spPr>
          <a:xfrm>
            <a:off x="0" y="838200"/>
            <a:ext cx="9144000" cy="6019800"/>
          </a:xfrm>
        </p:spPr>
        <p:txBody>
          <a:bodyPr>
            <a:normAutofit fontScale="92500" lnSpcReduction="10000"/>
          </a:bodyPr>
          <a:lstStyle/>
          <a:p>
            <a:r>
              <a:rPr lang="en-US" dirty="0" smtClean="0"/>
              <a:t>International and Internal Terrorism – </a:t>
            </a:r>
            <a:r>
              <a:rPr lang="en-US" b="1" i="1" dirty="0" smtClean="0">
                <a:solidFill>
                  <a:srgbClr val="FF0000"/>
                </a:solidFill>
              </a:rPr>
              <a:t> </a:t>
            </a:r>
            <a:r>
              <a:rPr lang="en-US" b="1" i="1" dirty="0" smtClean="0">
                <a:solidFill>
                  <a:srgbClr val="FF0000"/>
                </a:solidFill>
              </a:rPr>
              <a:t>Sahel, Kenya, </a:t>
            </a:r>
            <a:r>
              <a:rPr lang="en-US" b="1" i="1" dirty="0" smtClean="0">
                <a:solidFill>
                  <a:srgbClr val="FF0000"/>
                </a:solidFill>
              </a:rPr>
              <a:t>Somalia, </a:t>
            </a:r>
            <a:r>
              <a:rPr lang="en-US" b="1" i="1" dirty="0" smtClean="0">
                <a:solidFill>
                  <a:srgbClr val="FF0000"/>
                </a:solidFill>
              </a:rPr>
              <a:t>Nigeria, Iraq</a:t>
            </a:r>
          </a:p>
          <a:p>
            <a:r>
              <a:rPr lang="en-US" b="1" i="1" dirty="0" smtClean="0">
                <a:solidFill>
                  <a:schemeClr val="tx1">
                    <a:lumMod val="75000"/>
                    <a:lumOff val="25000"/>
                  </a:schemeClr>
                </a:solidFill>
              </a:rPr>
              <a:t>Natural and Human-Made Disasters – </a:t>
            </a:r>
            <a:r>
              <a:rPr lang="en-US" b="1" i="1" dirty="0" smtClean="0">
                <a:solidFill>
                  <a:srgbClr val="FF0000"/>
                </a:solidFill>
              </a:rPr>
              <a:t>accidents, floods, earthquakes, tsunamis, volcanoes, etc</a:t>
            </a:r>
          </a:p>
          <a:p>
            <a:r>
              <a:rPr lang="en-US" dirty="0" smtClean="0"/>
              <a:t>Organized Crime – </a:t>
            </a:r>
            <a:r>
              <a:rPr lang="en-US" b="1" i="1" dirty="0" smtClean="0">
                <a:solidFill>
                  <a:srgbClr val="FF0000"/>
                </a:solidFill>
              </a:rPr>
              <a:t>Fraud, Drugs, Money Laundering, Piracy, Hostage Taking, Human Trafficking, Smuggling, Banditry, Armed Robbery</a:t>
            </a:r>
          </a:p>
          <a:p>
            <a:r>
              <a:rPr lang="en-US" dirty="0" smtClean="0"/>
              <a:t>Protest Movements and </a:t>
            </a:r>
            <a:r>
              <a:rPr lang="en-US" dirty="0" smtClean="0"/>
              <a:t>Rebellions</a:t>
            </a:r>
          </a:p>
          <a:p>
            <a:r>
              <a:rPr lang="en-US" dirty="0" smtClean="0"/>
              <a:t>Cyber crime or Cyber security threats</a:t>
            </a:r>
            <a:endParaRPr lang="en-US" dirty="0" smtClean="0"/>
          </a:p>
          <a:p>
            <a:r>
              <a:rPr lang="en-US" dirty="0" smtClean="0"/>
              <a:t>Ethnic, Land, Chieftaincy and Religious disputes</a:t>
            </a:r>
          </a:p>
          <a:p>
            <a:r>
              <a:rPr lang="en-US" dirty="0" smtClean="0"/>
              <a:t>Emergence of new insecurity stakeholders – </a:t>
            </a:r>
            <a:r>
              <a:rPr lang="en-US" b="1" i="1" dirty="0" smtClean="0">
                <a:solidFill>
                  <a:srgbClr val="FF0000"/>
                </a:solidFill>
              </a:rPr>
              <a:t>Land </a:t>
            </a:r>
            <a:r>
              <a:rPr lang="en-US" b="1" i="1" dirty="0" smtClean="0">
                <a:solidFill>
                  <a:srgbClr val="FF0000"/>
                </a:solidFill>
              </a:rPr>
              <a:t>Guards without training and without knowledge to rights and provisions to war</a:t>
            </a:r>
            <a:endParaRPr lang="en-US" b="1" i="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09600"/>
          </a:xfrm>
        </p:spPr>
        <p:txBody>
          <a:bodyPr>
            <a:normAutofit fontScale="90000"/>
          </a:bodyPr>
          <a:lstStyle/>
          <a:p>
            <a:r>
              <a:rPr lang="en-US" b="1" dirty="0" smtClean="0"/>
              <a:t>Security Threats of Nation-States in Africa</a:t>
            </a:r>
            <a:br>
              <a:rPr lang="en-US" b="1" dirty="0" smtClean="0"/>
            </a:br>
            <a:r>
              <a:rPr lang="en-US" b="1" dirty="0" smtClean="0">
                <a:solidFill>
                  <a:srgbClr val="FF0000"/>
                </a:solidFill>
              </a:rPr>
              <a:t>Globalization</a:t>
            </a:r>
            <a:endParaRPr lang="en-US" b="1" dirty="0">
              <a:solidFill>
                <a:srgbClr val="FF0000"/>
              </a:solidFill>
            </a:endParaRPr>
          </a:p>
        </p:txBody>
      </p:sp>
      <p:sp>
        <p:nvSpPr>
          <p:cNvPr id="3" name="Content Placeholder 2"/>
          <p:cNvSpPr>
            <a:spLocks noGrp="1"/>
          </p:cNvSpPr>
          <p:nvPr>
            <p:ph idx="1"/>
          </p:nvPr>
        </p:nvSpPr>
        <p:spPr>
          <a:xfrm>
            <a:off x="0" y="1143000"/>
            <a:ext cx="9144000" cy="5715000"/>
          </a:xfrm>
        </p:spPr>
        <p:txBody>
          <a:bodyPr>
            <a:normAutofit fontScale="85000" lnSpcReduction="10000"/>
          </a:bodyPr>
          <a:lstStyle/>
          <a:p>
            <a:r>
              <a:rPr lang="en-US" dirty="0" smtClean="0"/>
              <a:t>New facilities of transport, free movement of goods and people, sciences and technology progress, particularly </a:t>
            </a:r>
            <a:r>
              <a:rPr lang="en-US" dirty="0" err="1" smtClean="0"/>
              <a:t>ICT</a:t>
            </a:r>
            <a:r>
              <a:rPr lang="en-US" dirty="0" smtClean="0"/>
              <a:t>, have influenced the world life</a:t>
            </a:r>
          </a:p>
          <a:p>
            <a:r>
              <a:rPr lang="en-US" dirty="0" smtClean="0"/>
              <a:t> These facilities have allowed and still allow terrorism and crime to spread in the world. Because of Globalization, these threats also become international</a:t>
            </a:r>
          </a:p>
          <a:p>
            <a:r>
              <a:rPr lang="en-US" dirty="0" smtClean="0"/>
              <a:t> Threats affecting Asia countries/Latin America are also felt in Africa. Trafficking of illicit goods, terrorism, money laundering are often </a:t>
            </a:r>
            <a:r>
              <a:rPr lang="en-US" dirty="0" smtClean="0"/>
              <a:t>favored </a:t>
            </a:r>
            <a:r>
              <a:rPr lang="en-US" dirty="0" smtClean="0"/>
              <a:t>by Globalization ease</a:t>
            </a:r>
          </a:p>
          <a:p>
            <a:r>
              <a:rPr lang="en-US" dirty="0" smtClean="0"/>
              <a:t>In this context, Globalization is  an asset for humanity, but also a source of threats to national and international security.</a:t>
            </a:r>
          </a:p>
          <a:p>
            <a:r>
              <a:rPr lang="en-US" dirty="0" smtClean="0"/>
              <a:t>These threats are a handicap for Africa’s development. Governments have to deal with insecurity, financial difficulties and also the populations’ demands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4" descr="View Image">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0"/>
            <a:ext cx="8229600" cy="1143000"/>
          </a:xfrm>
        </p:spPr>
        <p:txBody>
          <a:bodyPr>
            <a:noAutofit/>
          </a:bodyPr>
          <a:lstStyle/>
          <a:p>
            <a:r>
              <a:rPr lang="en-GB" sz="7200" b="1" dirty="0" smtClean="0">
                <a:solidFill>
                  <a:srgbClr val="FF0000"/>
                </a:solidFill>
                <a:effectLst>
                  <a:outerShdw blurRad="38100" dist="38100" dir="2700000" algn="tl">
                    <a:srgbClr val="000000">
                      <a:alpha val="43137"/>
                    </a:srgbClr>
                  </a:outerShdw>
                </a:effectLst>
              </a:rPr>
              <a:t>Human Security</a:t>
            </a:r>
            <a:endParaRPr lang="en-US" sz="7200" b="1" dirty="0">
              <a:solidFill>
                <a:srgbClr val="FF0000"/>
              </a:solidFill>
              <a:effectLst>
                <a:outerShdw blurRad="38100" dist="38100" dir="2700000" algn="tl">
                  <a:srgbClr val="000000">
                    <a:alpha val="43137"/>
                  </a:srgbClr>
                </a:outerShdw>
              </a:effectLst>
            </a:endParaRPr>
          </a:p>
        </p:txBody>
      </p:sp>
      <p:sp>
        <p:nvSpPr>
          <p:cNvPr id="4" name="Rectangle 3"/>
          <p:cNvSpPr/>
          <p:nvPr/>
        </p:nvSpPr>
        <p:spPr>
          <a:xfrm>
            <a:off x="0" y="6581001"/>
            <a:ext cx="905120" cy="276999"/>
          </a:xfrm>
          <a:prstGeom prst="rect">
            <a:avLst/>
          </a:prstGeom>
        </p:spPr>
        <p:txBody>
          <a:bodyPr wrap="none">
            <a:spAutoFit/>
          </a:bodyPr>
          <a:lstStyle/>
          <a:p>
            <a:r>
              <a:rPr lang="en-US" sz="1200" b="1" dirty="0" smtClean="0"/>
              <a:t>@EW Kotia</a:t>
            </a:r>
            <a:endParaRPr lang="en-US" sz="1200" b="1" dirty="0"/>
          </a:p>
        </p:txBody>
      </p:sp>
    </p:spTree>
    <p:extLst>
      <p:ext uri="{BB962C8B-B14F-4D97-AF65-F5344CB8AC3E}">
        <p14:creationId xmlns:p14="http://schemas.microsoft.com/office/powerpoint/2010/main" val="3938261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b="1" smtClean="0"/>
              <a:t>Causes </a:t>
            </a:r>
            <a:r>
              <a:rPr lang="en-US" b="1" dirty="0" smtClean="0"/>
              <a:t>of Insecurity in Africa</a:t>
            </a:r>
            <a:endParaRPr lang="en-US" b="1" dirty="0"/>
          </a:p>
        </p:txBody>
      </p:sp>
      <p:sp>
        <p:nvSpPr>
          <p:cNvPr id="3" name="Content Placeholder 2"/>
          <p:cNvSpPr>
            <a:spLocks noGrp="1"/>
          </p:cNvSpPr>
          <p:nvPr>
            <p:ph idx="1"/>
          </p:nvPr>
        </p:nvSpPr>
        <p:spPr>
          <a:xfrm>
            <a:off x="0" y="838200"/>
            <a:ext cx="9144000" cy="6019800"/>
          </a:xfrm>
        </p:spPr>
        <p:txBody>
          <a:bodyPr/>
          <a:lstStyle/>
          <a:p>
            <a:r>
              <a:rPr lang="en-US" b="1" u="sng" dirty="0" smtClean="0">
                <a:solidFill>
                  <a:srgbClr val="FF0000"/>
                </a:solidFill>
              </a:rPr>
              <a:t>States Weakness and Fragility </a:t>
            </a:r>
            <a:r>
              <a:rPr lang="en-US" dirty="0" smtClean="0"/>
              <a:t>-When a state finds it difficult to exert its authority throughout the national territory, to control all the country’s activities, or to meet the needs of its population, surely this State is vulnerable to multiples cases of insecurity.</a:t>
            </a:r>
          </a:p>
          <a:p>
            <a:r>
              <a:rPr lang="en-US" b="1" u="sng" dirty="0" smtClean="0">
                <a:solidFill>
                  <a:srgbClr val="FF0000"/>
                </a:solidFill>
              </a:rPr>
              <a:t>Dictatorial Regime </a:t>
            </a:r>
            <a:r>
              <a:rPr lang="en-US" dirty="0" smtClean="0"/>
              <a:t>- A country whose Governmental system is dictatorial or totalitarian deprives its population from their rights and prevents freedom of expression. This condition causes frustration, discontent and revolt.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Causes of Insecurity in Africa</a:t>
            </a:r>
            <a:endParaRPr lang="en-US" dirty="0"/>
          </a:p>
        </p:txBody>
      </p:sp>
      <p:sp>
        <p:nvSpPr>
          <p:cNvPr id="3" name="Content Placeholder 2"/>
          <p:cNvSpPr>
            <a:spLocks noGrp="1"/>
          </p:cNvSpPr>
          <p:nvPr>
            <p:ph idx="1"/>
          </p:nvPr>
        </p:nvSpPr>
        <p:spPr>
          <a:xfrm>
            <a:off x="0" y="990600"/>
            <a:ext cx="9144000" cy="5867400"/>
          </a:xfrm>
        </p:spPr>
        <p:txBody>
          <a:bodyPr>
            <a:normAutofit lnSpcReduction="10000"/>
          </a:bodyPr>
          <a:lstStyle/>
          <a:p>
            <a:r>
              <a:rPr lang="en-US" b="1" u="sng" dirty="0" smtClean="0">
                <a:solidFill>
                  <a:srgbClr val="FF0000"/>
                </a:solidFill>
              </a:rPr>
              <a:t>Injustice, Exclusion, Discrimination and Corruption</a:t>
            </a:r>
            <a:r>
              <a:rPr lang="en-US" dirty="0" smtClean="0">
                <a:solidFill>
                  <a:srgbClr val="FF0000"/>
                </a:solidFill>
              </a:rPr>
              <a:t> </a:t>
            </a:r>
            <a:r>
              <a:rPr lang="en-US" dirty="0" smtClean="0"/>
              <a:t>A State engaged in such practices causes disorders and secession, rebellion and coup d’état attempts. These are countries where the population does not trust its leaders. </a:t>
            </a:r>
          </a:p>
          <a:p>
            <a:r>
              <a:rPr lang="en-US" b="1" u="sng" dirty="0" smtClean="0">
                <a:solidFill>
                  <a:srgbClr val="FF0000"/>
                </a:solidFill>
              </a:rPr>
              <a:t>Political instability</a:t>
            </a:r>
            <a:r>
              <a:rPr lang="en-US" dirty="0" smtClean="0">
                <a:solidFill>
                  <a:srgbClr val="FF0000"/>
                </a:solidFill>
              </a:rPr>
              <a:t> </a:t>
            </a:r>
            <a:r>
              <a:rPr lang="en-US" dirty="0" smtClean="0"/>
              <a:t>- A country which lives in political instability is an insecure country. These countries attract criminals, terrorists and all those taking advantage of disorder. Political instability, as the State weakness, does not enable a country’s institutions to function normally and this causes disorder and leads to underdevelopment.</a:t>
            </a:r>
          </a:p>
          <a:p>
            <a:pPr lvl="0"/>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dirty="0" smtClean="0"/>
              <a:t>Causes of Insecurity in Africa</a:t>
            </a:r>
            <a:endParaRPr lang="en-US" dirty="0"/>
          </a:p>
        </p:txBody>
      </p:sp>
      <p:sp>
        <p:nvSpPr>
          <p:cNvPr id="3" name="Content Placeholder 2"/>
          <p:cNvSpPr>
            <a:spLocks noGrp="1"/>
          </p:cNvSpPr>
          <p:nvPr>
            <p:ph idx="1"/>
          </p:nvPr>
        </p:nvSpPr>
        <p:spPr>
          <a:xfrm>
            <a:off x="0" y="914400"/>
            <a:ext cx="9144000" cy="5791200"/>
          </a:xfrm>
        </p:spPr>
        <p:txBody>
          <a:bodyPr/>
          <a:lstStyle/>
          <a:p>
            <a:pPr lvl="0"/>
            <a:r>
              <a:rPr lang="en-US" b="1" u="sng" dirty="0" smtClean="0">
                <a:solidFill>
                  <a:srgbClr val="FF0000"/>
                </a:solidFill>
              </a:rPr>
              <a:t>Economic and Financial Difficulties</a:t>
            </a:r>
            <a:r>
              <a:rPr lang="en-US" dirty="0" smtClean="0"/>
              <a:t>. A country whose economy is bad will struggle to confront the population’s discontent. </a:t>
            </a:r>
            <a:r>
              <a:rPr lang="en-US" i="1" dirty="0" smtClean="0"/>
              <a:t>Economic difficulties may be felt in commodities scarcity and rising prices</a:t>
            </a:r>
            <a:r>
              <a:rPr lang="en-US" dirty="0" smtClean="0"/>
              <a:t>.</a:t>
            </a:r>
          </a:p>
          <a:p>
            <a:r>
              <a:rPr lang="en-US" b="1" u="sng" dirty="0" smtClean="0">
                <a:solidFill>
                  <a:srgbClr val="FF0000"/>
                </a:solidFill>
              </a:rPr>
              <a:t>Rivalries between Ethnic Groups, different Religious Beliefs and Ideologies</a:t>
            </a:r>
            <a:r>
              <a:rPr lang="en-US" dirty="0" smtClean="0"/>
              <a:t>. The various entities of the same country could be a valuable resource and an asset, but also, sometimes, a threat of instability</a:t>
            </a:r>
          </a:p>
          <a:p>
            <a:r>
              <a:rPr lang="en-US" b="1" u="sng" dirty="0" smtClean="0">
                <a:solidFill>
                  <a:srgbClr val="FF0000"/>
                </a:solidFill>
              </a:rPr>
              <a:t>Elections Related Violence</a:t>
            </a:r>
            <a:r>
              <a:rPr lang="en-US" dirty="0" smtClean="0"/>
              <a:t>. Pre-Elections, During Elections, Post-Elections </a:t>
            </a:r>
            <a:r>
              <a:rPr lang="en-US" b="1" dirty="0" err="1" smtClean="0">
                <a:solidFill>
                  <a:srgbClr val="FF0000"/>
                </a:solidFill>
              </a:rPr>
              <a:t>eg</a:t>
            </a:r>
            <a:r>
              <a:rPr lang="en-US" b="1" dirty="0" smtClean="0">
                <a:solidFill>
                  <a:srgbClr val="FF0000"/>
                </a:solidFill>
              </a:rPr>
              <a:t> Kenya, Ivory Coast</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b="1" dirty="0" smtClean="0"/>
              <a:t>Addressing Emerging Security Threats</a:t>
            </a:r>
            <a:endParaRPr lang="en-US" b="1" dirty="0"/>
          </a:p>
        </p:txBody>
      </p:sp>
      <p:sp>
        <p:nvSpPr>
          <p:cNvPr id="3" name="Content Placeholder 2"/>
          <p:cNvSpPr>
            <a:spLocks noGrp="1"/>
          </p:cNvSpPr>
          <p:nvPr>
            <p:ph idx="1"/>
          </p:nvPr>
        </p:nvSpPr>
        <p:spPr>
          <a:xfrm>
            <a:off x="0" y="1066800"/>
            <a:ext cx="9144000" cy="5791200"/>
          </a:xfrm>
        </p:spPr>
        <p:txBody>
          <a:bodyPr>
            <a:normAutofit fontScale="92500" lnSpcReduction="10000"/>
          </a:bodyPr>
          <a:lstStyle/>
          <a:p>
            <a:r>
              <a:rPr lang="en-US" dirty="0" smtClean="0"/>
              <a:t>Strengthening good governance – </a:t>
            </a:r>
            <a:r>
              <a:rPr lang="en-US" b="1" dirty="0" smtClean="0">
                <a:solidFill>
                  <a:srgbClr val="FF0000"/>
                </a:solidFill>
              </a:rPr>
              <a:t>efficiency of </a:t>
            </a:r>
            <a:r>
              <a:rPr lang="en-US" b="1" dirty="0" smtClean="0">
                <a:solidFill>
                  <a:srgbClr val="FF0000"/>
                </a:solidFill>
              </a:rPr>
              <a:t>Institutions</a:t>
            </a:r>
            <a:r>
              <a:rPr lang="en-US" b="1" dirty="0" smtClean="0">
                <a:solidFill>
                  <a:srgbClr val="FF0000"/>
                </a:solidFill>
              </a:rPr>
              <a:t>, transparency, accountability, inclusion &amp; participation</a:t>
            </a:r>
          </a:p>
          <a:p>
            <a:r>
              <a:rPr lang="en-US" dirty="0" smtClean="0"/>
              <a:t>Democratization </a:t>
            </a:r>
            <a:r>
              <a:rPr lang="en-US" b="1" dirty="0" smtClean="0">
                <a:solidFill>
                  <a:srgbClr val="FF0000"/>
                </a:solidFill>
              </a:rPr>
              <a:t>- ensures freedom, respect for </a:t>
            </a:r>
            <a:r>
              <a:rPr lang="en-US" b="1" dirty="0">
                <a:solidFill>
                  <a:srgbClr val="FF0000"/>
                </a:solidFill>
              </a:rPr>
              <a:t>h</a:t>
            </a:r>
            <a:r>
              <a:rPr lang="en-US" b="1" dirty="0" smtClean="0">
                <a:solidFill>
                  <a:srgbClr val="FF0000"/>
                </a:solidFill>
              </a:rPr>
              <a:t>uman </a:t>
            </a:r>
            <a:r>
              <a:rPr lang="en-US" b="1" dirty="0" smtClean="0">
                <a:solidFill>
                  <a:srgbClr val="FF0000"/>
                </a:solidFill>
              </a:rPr>
              <a:t>rights</a:t>
            </a:r>
            <a:r>
              <a:rPr lang="en-US" b="1" dirty="0" smtClean="0">
                <a:solidFill>
                  <a:srgbClr val="FF0000"/>
                </a:solidFill>
              </a:rPr>
              <a:t>, </a:t>
            </a:r>
            <a:r>
              <a:rPr lang="en-US" b="1" dirty="0" smtClean="0">
                <a:solidFill>
                  <a:srgbClr val="FF0000"/>
                </a:solidFill>
              </a:rPr>
              <a:t>dignity, creativity, trust &amp; mutual respect</a:t>
            </a:r>
          </a:p>
          <a:p>
            <a:r>
              <a:rPr lang="en-US" dirty="0" smtClean="0"/>
              <a:t>Improving Living Conditions of Populations – </a:t>
            </a:r>
            <a:r>
              <a:rPr lang="en-US" b="1" dirty="0" smtClean="0">
                <a:solidFill>
                  <a:srgbClr val="FF0000"/>
                </a:solidFill>
              </a:rPr>
              <a:t>human &amp; social security of people, creating jobs, infrastructure, promoting business </a:t>
            </a:r>
            <a:r>
              <a:rPr lang="en-US" b="1" dirty="0" smtClean="0">
                <a:solidFill>
                  <a:srgbClr val="FF0000"/>
                </a:solidFill>
              </a:rPr>
              <a:t>(population </a:t>
            </a:r>
            <a:r>
              <a:rPr lang="en-US" b="1" dirty="0" smtClean="0">
                <a:solidFill>
                  <a:srgbClr val="FF0000"/>
                </a:solidFill>
              </a:rPr>
              <a:t>feels secured)</a:t>
            </a:r>
          </a:p>
          <a:p>
            <a:r>
              <a:rPr lang="en-US" dirty="0" smtClean="0"/>
              <a:t>Economic Development – </a:t>
            </a:r>
          </a:p>
          <a:p>
            <a:pPr lvl="1"/>
            <a:r>
              <a:rPr lang="en-US" b="1" dirty="0" smtClean="0">
                <a:solidFill>
                  <a:srgbClr val="FF0000"/>
                </a:solidFill>
              </a:rPr>
              <a:t>Economic growth enables Governments to implement programs and projects</a:t>
            </a:r>
          </a:p>
          <a:p>
            <a:pPr lvl="1"/>
            <a:r>
              <a:rPr lang="en-US" b="1" dirty="0" smtClean="0">
                <a:solidFill>
                  <a:srgbClr val="FF0000"/>
                </a:solidFill>
              </a:rPr>
              <a:t>Economic activities make countries able to meet social needs of the population.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r>
              <a:rPr lang="en-US" b="1" dirty="0" smtClean="0"/>
              <a:t>Addressing Emerging Security Threats</a:t>
            </a:r>
            <a:endParaRPr lang="en-US" dirty="0"/>
          </a:p>
        </p:txBody>
      </p:sp>
      <p:sp>
        <p:nvSpPr>
          <p:cNvPr id="3" name="Content Placeholder 2"/>
          <p:cNvSpPr>
            <a:spLocks noGrp="1"/>
          </p:cNvSpPr>
          <p:nvPr>
            <p:ph idx="1"/>
          </p:nvPr>
        </p:nvSpPr>
        <p:spPr>
          <a:xfrm>
            <a:off x="0" y="762000"/>
            <a:ext cx="9144000" cy="6096000"/>
          </a:xfrm>
        </p:spPr>
        <p:txBody>
          <a:bodyPr>
            <a:normAutofit fontScale="92500" lnSpcReduction="20000"/>
          </a:bodyPr>
          <a:lstStyle/>
          <a:p>
            <a:r>
              <a:rPr lang="en-US" dirty="0" smtClean="0"/>
              <a:t>Capacity Building of National Security Services</a:t>
            </a:r>
          </a:p>
          <a:p>
            <a:pPr lvl="1"/>
            <a:r>
              <a:rPr lang="en-US" b="1" dirty="0" smtClean="0">
                <a:solidFill>
                  <a:srgbClr val="FF0000"/>
                </a:solidFill>
              </a:rPr>
              <a:t> Security Services are at the forefront of security process</a:t>
            </a:r>
          </a:p>
          <a:p>
            <a:pPr lvl="1"/>
            <a:r>
              <a:rPr lang="en-US" b="1" dirty="0" smtClean="0">
                <a:solidFill>
                  <a:srgbClr val="FF0000"/>
                </a:solidFill>
              </a:rPr>
              <a:t>Their role is vital in securing the country</a:t>
            </a:r>
          </a:p>
          <a:p>
            <a:pPr lvl="1"/>
            <a:r>
              <a:rPr lang="en-US" b="1" dirty="0" smtClean="0">
                <a:solidFill>
                  <a:srgbClr val="FF0000"/>
                </a:solidFill>
              </a:rPr>
              <a:t>They ensure security of territory, </a:t>
            </a:r>
            <a:r>
              <a:rPr lang="en-US" b="1" dirty="0" smtClean="0">
                <a:solidFill>
                  <a:srgbClr val="FF0000"/>
                </a:solidFill>
              </a:rPr>
              <a:t>Institutions</a:t>
            </a:r>
            <a:r>
              <a:rPr lang="en-US" b="1" dirty="0" smtClean="0">
                <a:solidFill>
                  <a:srgbClr val="FF0000"/>
                </a:solidFill>
              </a:rPr>
              <a:t>, Population &amp; goods</a:t>
            </a:r>
          </a:p>
          <a:p>
            <a:pPr lvl="1"/>
            <a:r>
              <a:rPr lang="en-US" b="1" dirty="0" smtClean="0">
                <a:solidFill>
                  <a:srgbClr val="FF0000"/>
                </a:solidFill>
              </a:rPr>
              <a:t>They need sustainable training and improvement of new security approaches &amp; strategies</a:t>
            </a:r>
          </a:p>
          <a:p>
            <a:pPr lvl="1"/>
            <a:r>
              <a:rPr lang="en-US" b="1" dirty="0" smtClean="0">
                <a:solidFill>
                  <a:srgbClr val="FF0000"/>
                </a:solidFill>
              </a:rPr>
              <a:t>They should be well equipped for the responsibility of protection, monitoring, security &amp; development</a:t>
            </a:r>
          </a:p>
          <a:p>
            <a:r>
              <a:rPr lang="en-US" dirty="0" smtClean="0"/>
              <a:t>Review of security services’ missions and strategies</a:t>
            </a:r>
          </a:p>
          <a:p>
            <a:pPr lvl="1"/>
            <a:r>
              <a:rPr lang="en-US" b="1" dirty="0" smtClean="0">
                <a:solidFill>
                  <a:srgbClr val="FF0000"/>
                </a:solidFill>
              </a:rPr>
              <a:t>Missions respond to country needs – constant reviews of Policies/Frameworks</a:t>
            </a:r>
          </a:p>
          <a:p>
            <a:pPr lvl="1"/>
            <a:r>
              <a:rPr lang="en-US" b="1" dirty="0" smtClean="0">
                <a:solidFill>
                  <a:srgbClr val="FF0000"/>
                </a:solidFill>
              </a:rPr>
              <a:t>Missions will determine strategies &amp; approaches to be followed for security </a:t>
            </a:r>
            <a:r>
              <a:rPr lang="en-US" b="1" dirty="0" smtClean="0">
                <a:solidFill>
                  <a:srgbClr val="FF0000"/>
                </a:solidFill>
              </a:rPr>
              <a:t>services </a:t>
            </a:r>
            <a:r>
              <a:rPr lang="en-US" b="1" dirty="0" smtClean="0">
                <a:solidFill>
                  <a:srgbClr val="FF0000"/>
                </a:solidFill>
              </a:rPr>
              <a:t>to adapt to new threats of states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smtClean="0"/>
              <a:t>Addressing Emerging Security Threats</a:t>
            </a:r>
            <a:endParaRPr lang="en-US" dirty="0"/>
          </a:p>
        </p:txBody>
      </p:sp>
      <p:sp>
        <p:nvSpPr>
          <p:cNvPr id="3" name="Content Placeholder 2"/>
          <p:cNvSpPr>
            <a:spLocks noGrp="1"/>
          </p:cNvSpPr>
          <p:nvPr>
            <p:ph idx="1"/>
          </p:nvPr>
        </p:nvSpPr>
        <p:spPr>
          <a:xfrm>
            <a:off x="0" y="914400"/>
            <a:ext cx="9144000" cy="5943600"/>
          </a:xfrm>
        </p:spPr>
        <p:txBody>
          <a:bodyPr>
            <a:normAutofit fontScale="92500" lnSpcReduction="20000"/>
          </a:bodyPr>
          <a:lstStyle/>
          <a:p>
            <a:r>
              <a:rPr lang="en-US" dirty="0" smtClean="0"/>
              <a:t>Reinforcement of Intelligence Services </a:t>
            </a:r>
            <a:r>
              <a:rPr lang="en-US" b="1" dirty="0" smtClean="0">
                <a:solidFill>
                  <a:srgbClr val="FF0000"/>
                </a:solidFill>
              </a:rPr>
              <a:t>– ensure monitoring, detection, follow up &amp; gathering information/ </a:t>
            </a:r>
            <a:r>
              <a:rPr lang="en-US" b="1" dirty="0" smtClean="0">
                <a:solidFill>
                  <a:srgbClr val="FF0000"/>
                </a:solidFill>
              </a:rPr>
              <a:t>coordination </a:t>
            </a:r>
            <a:r>
              <a:rPr lang="en-US" b="1" dirty="0" smtClean="0">
                <a:solidFill>
                  <a:srgbClr val="FF0000"/>
                </a:solidFill>
              </a:rPr>
              <a:t>of intelligence agencies is key</a:t>
            </a:r>
          </a:p>
          <a:p>
            <a:r>
              <a:rPr lang="en-US" dirty="0" smtClean="0"/>
              <a:t>Public Awareness and Education</a:t>
            </a:r>
          </a:p>
          <a:p>
            <a:pPr lvl="1"/>
            <a:r>
              <a:rPr lang="en-US" b="1" dirty="0" smtClean="0">
                <a:solidFill>
                  <a:srgbClr val="FF0000"/>
                </a:solidFill>
              </a:rPr>
              <a:t> The fight against insecurity is not limited to government &amp; the security agencies </a:t>
            </a:r>
          </a:p>
          <a:p>
            <a:pPr lvl="1"/>
            <a:r>
              <a:rPr lang="en-US" b="1" dirty="0" smtClean="0">
                <a:solidFill>
                  <a:srgbClr val="FF0000"/>
                </a:solidFill>
              </a:rPr>
              <a:t>Population should join efforts with security services</a:t>
            </a:r>
          </a:p>
          <a:p>
            <a:pPr lvl="1"/>
            <a:r>
              <a:rPr lang="en-US" b="1" dirty="0" smtClean="0">
                <a:solidFill>
                  <a:srgbClr val="FF0000"/>
                </a:solidFill>
              </a:rPr>
              <a:t>Population should participate in peaceful conflict resolution, monitoring of suspected cases and vigilance in communities</a:t>
            </a:r>
          </a:p>
          <a:p>
            <a:pPr lvl="1"/>
            <a:r>
              <a:rPr lang="en-US" b="1" dirty="0" smtClean="0">
                <a:solidFill>
                  <a:srgbClr val="FF0000"/>
                </a:solidFill>
              </a:rPr>
              <a:t>Awareness should focus on dialogue, </a:t>
            </a:r>
            <a:r>
              <a:rPr lang="en-US" b="1" dirty="0" smtClean="0">
                <a:solidFill>
                  <a:srgbClr val="FF0000"/>
                </a:solidFill>
              </a:rPr>
              <a:t>cooperation, </a:t>
            </a:r>
            <a:r>
              <a:rPr lang="en-US" b="1" dirty="0" smtClean="0">
                <a:solidFill>
                  <a:srgbClr val="FF0000"/>
                </a:solidFill>
              </a:rPr>
              <a:t>&amp; mutual trust between the security services and the population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b="1" dirty="0" smtClean="0"/>
              <a:t>Addressing Emerging Security Threats</a:t>
            </a:r>
            <a:endParaRPr lang="en-US" dirty="0"/>
          </a:p>
        </p:txBody>
      </p:sp>
      <p:sp>
        <p:nvSpPr>
          <p:cNvPr id="3" name="Content Placeholder 2"/>
          <p:cNvSpPr>
            <a:spLocks noGrp="1"/>
          </p:cNvSpPr>
          <p:nvPr>
            <p:ph idx="1"/>
          </p:nvPr>
        </p:nvSpPr>
        <p:spPr>
          <a:xfrm>
            <a:off x="0" y="1143000"/>
            <a:ext cx="9144000" cy="5715000"/>
          </a:xfrm>
        </p:spPr>
        <p:txBody>
          <a:bodyPr>
            <a:normAutofit/>
          </a:bodyPr>
          <a:lstStyle/>
          <a:p>
            <a:pPr lvl="0"/>
            <a:r>
              <a:rPr lang="en-US" sz="3600" dirty="0" smtClean="0"/>
              <a:t>Collaboration Between Security Services of Public Sector, Private Sector, Diplomatic Representations and International Organizations</a:t>
            </a:r>
          </a:p>
          <a:p>
            <a:pPr lvl="1"/>
            <a:r>
              <a:rPr lang="en-US" sz="3200" b="1" dirty="0" smtClean="0">
                <a:solidFill>
                  <a:srgbClr val="FF0000"/>
                </a:solidFill>
              </a:rPr>
              <a:t>Today’s threats do not often distinguish targets, and any sector could be victim of crime or terrorism</a:t>
            </a:r>
          </a:p>
          <a:p>
            <a:pPr lvl="1"/>
            <a:r>
              <a:rPr lang="en-US" sz="3200" b="1" dirty="0" smtClean="0">
                <a:solidFill>
                  <a:srgbClr val="FF0000"/>
                </a:solidFill>
              </a:rPr>
              <a:t>Dialogue mechanisms, collaboration and information sharing are needed to coordinate actions and produce national interest results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b="1" dirty="0" smtClean="0"/>
              <a:t>Addressing Emerging Security Threats</a:t>
            </a:r>
            <a:endParaRPr lang="en-US" dirty="0"/>
          </a:p>
        </p:txBody>
      </p:sp>
      <p:sp>
        <p:nvSpPr>
          <p:cNvPr id="3" name="Content Placeholder 2"/>
          <p:cNvSpPr>
            <a:spLocks noGrp="1"/>
          </p:cNvSpPr>
          <p:nvPr>
            <p:ph idx="1"/>
          </p:nvPr>
        </p:nvSpPr>
        <p:spPr>
          <a:xfrm>
            <a:off x="0" y="1143000"/>
            <a:ext cx="9144000" cy="5715000"/>
          </a:xfrm>
        </p:spPr>
        <p:txBody>
          <a:bodyPr>
            <a:normAutofit/>
          </a:bodyPr>
          <a:lstStyle/>
          <a:p>
            <a:pPr lvl="0"/>
            <a:r>
              <a:rPr lang="en-US" sz="3600" dirty="0" smtClean="0"/>
              <a:t>Strengthening collaboration between different Departments of National Security at International Level</a:t>
            </a:r>
          </a:p>
          <a:p>
            <a:pPr lvl="1"/>
            <a:r>
              <a:rPr lang="en-US" sz="3200" b="1" dirty="0" smtClean="0">
                <a:solidFill>
                  <a:srgbClr val="FF0000"/>
                </a:solidFill>
              </a:rPr>
              <a:t>In a globalized world, a country is no longer capable of ensuring its security alone, regardless of its possibilities</a:t>
            </a:r>
          </a:p>
          <a:p>
            <a:pPr lvl="1"/>
            <a:r>
              <a:rPr lang="en-US" sz="3200" b="1" dirty="0" smtClean="0">
                <a:solidFill>
                  <a:srgbClr val="FF0000"/>
                </a:solidFill>
              </a:rPr>
              <a:t>Security now becomes interdependent</a:t>
            </a:r>
          </a:p>
          <a:p>
            <a:pPr lvl="1"/>
            <a:r>
              <a:rPr lang="en-US" sz="3200" b="1" dirty="0" smtClean="0">
                <a:solidFill>
                  <a:srgbClr val="FF0000"/>
                </a:solidFill>
              </a:rPr>
              <a:t>A close co-operation in capacity building and exchange of knowledge and information is a necessity</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990600"/>
            <a:ext cx="9144000" cy="1143000"/>
          </a:xfrm>
        </p:spPr>
        <p:txBody>
          <a:bodyPr>
            <a:noAutofit/>
          </a:bodyPr>
          <a:lstStyle/>
          <a:p>
            <a:r>
              <a:rPr lang="en-US" sz="6000" b="1" dirty="0" smtClean="0"/>
              <a:t>Role of Diplomacy in Resolving Emerging Security </a:t>
            </a:r>
            <a:r>
              <a:rPr lang="en-US" sz="6000" b="1" dirty="0" smtClean="0"/>
              <a:t>Threats in Africa</a:t>
            </a:r>
            <a:endParaRPr lang="en-US" sz="6000" b="1" dirty="0"/>
          </a:p>
        </p:txBody>
      </p:sp>
      <p:pic>
        <p:nvPicPr>
          <p:cNvPr id="1026" name="Picture 2" descr="http://www.enoughproject.org/files/imagecache/full/African%20Union%20summit%20AP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296447"/>
            <a:ext cx="4038600" cy="32802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1.gstatic.com/images?q=tbn:ANd9GcS9VfwJxe6i68h3dbjrW87zsSk1F6YdAxJBwTg6kvWnXpU4klWjEaGHOfP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3843" y="3296447"/>
            <a:ext cx="4550501" cy="328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750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GB" b="1" dirty="0" smtClean="0"/>
              <a:t>Role of Diplomacy in Confronting Threats</a:t>
            </a:r>
            <a:endParaRPr lang="en-US" b="1" dirty="0"/>
          </a:p>
        </p:txBody>
      </p:sp>
      <p:sp>
        <p:nvSpPr>
          <p:cNvPr id="3" name="Content Placeholder 2"/>
          <p:cNvSpPr>
            <a:spLocks noGrp="1"/>
          </p:cNvSpPr>
          <p:nvPr>
            <p:ph idx="1"/>
          </p:nvPr>
        </p:nvSpPr>
        <p:spPr>
          <a:xfrm>
            <a:off x="0" y="1066800"/>
            <a:ext cx="9144000" cy="5791200"/>
          </a:xfrm>
        </p:spPr>
        <p:txBody>
          <a:bodyPr>
            <a:normAutofit/>
          </a:bodyPr>
          <a:lstStyle/>
          <a:p>
            <a:r>
              <a:rPr lang="en-GB" dirty="0" smtClean="0"/>
              <a:t>Conflict Prevention Mechanisms – internal and external</a:t>
            </a:r>
          </a:p>
          <a:p>
            <a:pPr lvl="1"/>
            <a:r>
              <a:rPr lang="en-GB" b="1" dirty="0" smtClean="0">
                <a:solidFill>
                  <a:srgbClr val="FF0000"/>
                </a:solidFill>
              </a:rPr>
              <a:t>Preventive diplomacy – conflict close to violence</a:t>
            </a:r>
          </a:p>
          <a:p>
            <a:pPr lvl="1"/>
            <a:r>
              <a:rPr lang="en-GB" b="1" dirty="0" smtClean="0">
                <a:solidFill>
                  <a:srgbClr val="FF0000"/>
                </a:solidFill>
              </a:rPr>
              <a:t>Identify key issues, clear mistrust &amp; misperceptions</a:t>
            </a:r>
          </a:p>
          <a:p>
            <a:r>
              <a:rPr lang="en-GB" dirty="0" smtClean="0"/>
              <a:t>Assistance in strengthening governance and democracy</a:t>
            </a:r>
          </a:p>
          <a:p>
            <a:r>
              <a:rPr lang="en-GB" dirty="0" smtClean="0"/>
              <a:t>Promote economic development</a:t>
            </a:r>
          </a:p>
          <a:p>
            <a:r>
              <a:rPr lang="en-GB" dirty="0" smtClean="0"/>
              <a:t>Use of diplomatic structures for continuous peace talks</a:t>
            </a:r>
          </a:p>
          <a:p>
            <a:r>
              <a:rPr lang="en-GB" dirty="0" smtClean="0"/>
              <a:t>Embassies empowered to mediate</a:t>
            </a:r>
          </a:p>
          <a:p>
            <a:endParaRPr lang="en-US" dirty="0"/>
          </a:p>
        </p:txBody>
      </p:sp>
    </p:spTree>
    <p:extLst>
      <p:ext uri="{BB962C8B-B14F-4D97-AF65-F5344CB8AC3E}">
        <p14:creationId xmlns:p14="http://schemas.microsoft.com/office/powerpoint/2010/main" val="35634505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GB" sz="4800" b="1" dirty="0" smtClean="0">
                <a:effectLst>
                  <a:outerShdw blurRad="38100" dist="38100" dir="2700000" algn="tl">
                    <a:srgbClr val="000000">
                      <a:alpha val="43137"/>
                    </a:srgbClr>
                  </a:outerShdw>
                </a:effectLst>
              </a:rPr>
              <a:t>Diplomatic Strategies</a:t>
            </a:r>
            <a:endParaRPr lang="en-US" sz="4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914400"/>
            <a:ext cx="9144000" cy="5943600"/>
          </a:xfrm>
        </p:spPr>
        <p:txBody>
          <a:bodyPr>
            <a:normAutofit fontScale="92500"/>
          </a:bodyPr>
          <a:lstStyle/>
          <a:p>
            <a:r>
              <a:rPr lang="en-GB" sz="3600" dirty="0" smtClean="0"/>
              <a:t>Use of diplomatic structures for peace talks or negotiations</a:t>
            </a:r>
          </a:p>
          <a:p>
            <a:r>
              <a:rPr lang="en-GB" sz="3600" dirty="0" smtClean="0"/>
              <a:t>Use of diplomatic strategies that will keep the momentum of peace talks</a:t>
            </a:r>
          </a:p>
          <a:p>
            <a:r>
              <a:rPr lang="en-GB" sz="3600" dirty="0" smtClean="0"/>
              <a:t>Diplomatic framework for peace and security</a:t>
            </a:r>
          </a:p>
          <a:p>
            <a:r>
              <a:rPr lang="en-GB" sz="3600" dirty="0" smtClean="0"/>
              <a:t>Multi-lateral and Bi-lateral mediation and negotiations with parties</a:t>
            </a:r>
          </a:p>
          <a:p>
            <a:r>
              <a:rPr lang="en-GB" sz="3600" dirty="0" smtClean="0"/>
              <a:t>Use of existing diplomatic structures for mediation</a:t>
            </a:r>
          </a:p>
          <a:p>
            <a:r>
              <a:rPr lang="en-GB" sz="3600" dirty="0" smtClean="0"/>
              <a:t>Engagement of intractable conflict toward negotiated settlement</a:t>
            </a:r>
            <a:endParaRPr lang="en-US" sz="3600" dirty="0"/>
          </a:p>
        </p:txBody>
      </p:sp>
    </p:spTree>
    <p:extLst>
      <p:ext uri="{BB962C8B-B14F-4D97-AF65-F5344CB8AC3E}">
        <p14:creationId xmlns:p14="http://schemas.microsoft.com/office/powerpoint/2010/main" val="1351691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GB" sz="4800" b="1" dirty="0" smtClean="0"/>
              <a:t>Challenges to Diplomacy in Africa</a:t>
            </a:r>
            <a:endParaRPr lang="en-US" sz="4800" b="1" dirty="0"/>
          </a:p>
        </p:txBody>
      </p:sp>
      <p:sp>
        <p:nvSpPr>
          <p:cNvPr id="3" name="Content Placeholder 2"/>
          <p:cNvSpPr>
            <a:spLocks noGrp="1"/>
          </p:cNvSpPr>
          <p:nvPr>
            <p:ph idx="1"/>
          </p:nvPr>
        </p:nvSpPr>
        <p:spPr>
          <a:xfrm>
            <a:off x="0" y="990600"/>
            <a:ext cx="9144000" cy="5867400"/>
          </a:xfrm>
        </p:spPr>
        <p:txBody>
          <a:bodyPr>
            <a:normAutofit fontScale="92500" lnSpcReduction="10000"/>
          </a:bodyPr>
          <a:lstStyle/>
          <a:p>
            <a:r>
              <a:rPr lang="en-GB" dirty="0" smtClean="0"/>
              <a:t>Lack of an efficient regional and organizational structure </a:t>
            </a:r>
          </a:p>
          <a:p>
            <a:r>
              <a:rPr lang="en-GB" dirty="0" smtClean="0"/>
              <a:t>Inefficient early warning mechanisms for diplomats – intelligence</a:t>
            </a:r>
          </a:p>
          <a:p>
            <a:r>
              <a:rPr lang="en-GB" dirty="0" smtClean="0"/>
              <a:t>Non-existence of a strong diplomatic leadership for mediation </a:t>
            </a:r>
            <a:r>
              <a:rPr lang="en-GB" b="1" dirty="0" smtClean="0">
                <a:solidFill>
                  <a:srgbClr val="FF0000"/>
                </a:solidFill>
              </a:rPr>
              <a:t>(must be gender balanced) </a:t>
            </a:r>
          </a:p>
          <a:p>
            <a:r>
              <a:rPr lang="en-GB" dirty="0" smtClean="0"/>
              <a:t>Foreign policy objectives of countries are unclear of the role of diplomacy in resolving conflicts</a:t>
            </a:r>
          </a:p>
          <a:p>
            <a:r>
              <a:rPr lang="en-GB" dirty="0" smtClean="0"/>
              <a:t>Existence and the role of external security actors</a:t>
            </a:r>
          </a:p>
          <a:p>
            <a:r>
              <a:rPr lang="en-GB" dirty="0" smtClean="0"/>
              <a:t>Poor coordination and non cooperation of the intelligence community in Africa</a:t>
            </a:r>
          </a:p>
          <a:p>
            <a:r>
              <a:rPr lang="en-GB" dirty="0" smtClean="0"/>
              <a:t>Funding</a:t>
            </a:r>
            <a:endParaRPr lang="en-US" dirty="0"/>
          </a:p>
        </p:txBody>
      </p:sp>
    </p:spTree>
    <p:extLst>
      <p:ext uri="{BB962C8B-B14F-4D97-AF65-F5344CB8AC3E}">
        <p14:creationId xmlns:p14="http://schemas.microsoft.com/office/powerpoint/2010/main" val="13921097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GB" sz="4800" b="1" dirty="0" smtClean="0"/>
              <a:t>Improving Diplomacy in Africa</a:t>
            </a:r>
            <a:endParaRPr lang="en-US" sz="4800" b="1" dirty="0"/>
          </a:p>
        </p:txBody>
      </p:sp>
      <p:sp>
        <p:nvSpPr>
          <p:cNvPr id="3" name="Content Placeholder 2"/>
          <p:cNvSpPr>
            <a:spLocks noGrp="1"/>
          </p:cNvSpPr>
          <p:nvPr>
            <p:ph idx="1"/>
          </p:nvPr>
        </p:nvSpPr>
        <p:spPr>
          <a:xfrm>
            <a:off x="0" y="1219200"/>
            <a:ext cx="9144000" cy="4906963"/>
          </a:xfrm>
        </p:spPr>
        <p:txBody>
          <a:bodyPr>
            <a:normAutofit fontScale="92500" lnSpcReduction="10000"/>
          </a:bodyPr>
          <a:lstStyle/>
          <a:p>
            <a:r>
              <a:rPr lang="en-GB" dirty="0" smtClean="0"/>
              <a:t>Clear cut and unified foreign policy for diplomacy in resolving security threats</a:t>
            </a:r>
          </a:p>
          <a:p>
            <a:r>
              <a:rPr lang="en-GB" dirty="0" smtClean="0"/>
              <a:t>Coordination and cooperation of diplomatic intelligence efforts</a:t>
            </a:r>
          </a:p>
          <a:p>
            <a:r>
              <a:rPr lang="en-GB" dirty="0" smtClean="0"/>
              <a:t>Embassies should be empowered to make cases to governments for greater attention and capacity </a:t>
            </a:r>
          </a:p>
          <a:p>
            <a:r>
              <a:rPr lang="en-GB" dirty="0" smtClean="0"/>
              <a:t>Prioritization of intervention strategies</a:t>
            </a:r>
          </a:p>
          <a:p>
            <a:r>
              <a:rPr lang="en-GB" dirty="0" smtClean="0"/>
              <a:t>Adequate coverage of potential hot spots (feasibility)</a:t>
            </a:r>
          </a:p>
          <a:p>
            <a:r>
              <a:rPr lang="en-GB" dirty="0" smtClean="0"/>
              <a:t>Cooperation between national, regional and external security actors</a:t>
            </a:r>
          </a:p>
          <a:p>
            <a:endParaRPr lang="en-GB" dirty="0" smtClean="0"/>
          </a:p>
          <a:p>
            <a:endParaRPr lang="en-GB" dirty="0" smtClean="0"/>
          </a:p>
          <a:p>
            <a:endParaRPr lang="en-US" dirty="0"/>
          </a:p>
        </p:txBody>
      </p:sp>
    </p:spTree>
    <p:extLst>
      <p:ext uri="{BB962C8B-B14F-4D97-AF65-F5344CB8AC3E}">
        <p14:creationId xmlns:p14="http://schemas.microsoft.com/office/powerpoint/2010/main" val="3158391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Conclusion</a:t>
            </a:r>
            <a:endParaRPr lang="en-US" sz="5400" b="1" dirty="0"/>
          </a:p>
        </p:txBody>
      </p:sp>
      <p:pic>
        <p:nvPicPr>
          <p:cNvPr id="2050" name="Picture 2" descr="http://www.un.org/wcm/webdav/site/undpa/shared/undpa/images/africa/Kenya%204_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4403518" cy="40957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heelders.org/sites/default/files/imagecache/full_width_940x430/kofi-annan-bakassi-380p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676400"/>
            <a:ext cx="3810000" cy="409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5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Conclusion</a:t>
            </a:r>
            <a:endParaRPr lang="en-US" b="1" dirty="0"/>
          </a:p>
        </p:txBody>
      </p:sp>
      <p:sp>
        <p:nvSpPr>
          <p:cNvPr id="3" name="Content Placeholder 2"/>
          <p:cNvSpPr>
            <a:spLocks noGrp="1"/>
          </p:cNvSpPr>
          <p:nvPr>
            <p:ph idx="1"/>
          </p:nvPr>
        </p:nvSpPr>
        <p:spPr>
          <a:xfrm>
            <a:off x="0" y="914400"/>
            <a:ext cx="9144000" cy="5943600"/>
          </a:xfrm>
        </p:spPr>
        <p:txBody>
          <a:bodyPr>
            <a:normAutofit lnSpcReduction="10000"/>
          </a:bodyPr>
          <a:lstStyle/>
          <a:p>
            <a:r>
              <a:rPr lang="en-US" dirty="0" smtClean="0"/>
              <a:t>Emerging Security Threats to nation-states of Africa has become a source of problem for most governments in the continent. Internal terrorism especially is increasing rapidly</a:t>
            </a:r>
          </a:p>
          <a:p>
            <a:r>
              <a:rPr lang="en-US" dirty="0" smtClean="0"/>
              <a:t>The causes of insecurity has undermined development and the progress of most African countries. Election-related insecurity is becoming dominant.</a:t>
            </a:r>
          </a:p>
          <a:p>
            <a:r>
              <a:rPr lang="en-US" dirty="0" smtClean="0"/>
              <a:t>Strategies to address security threats in Africa must be harmonized and tackled with </a:t>
            </a:r>
            <a:r>
              <a:rPr lang="en-US" dirty="0" smtClean="0"/>
              <a:t>seriousness diplomatically. </a:t>
            </a:r>
            <a:r>
              <a:rPr lang="en-US" b="1" dirty="0" smtClean="0">
                <a:solidFill>
                  <a:srgbClr val="FF0000"/>
                </a:solidFill>
              </a:rPr>
              <a:t>Without this, development will be affected seriously in most countries in Africa </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657"/>
            <a:ext cx="8229600" cy="881743"/>
          </a:xfrm>
        </p:spPr>
        <p:txBody>
          <a:bodyPr/>
          <a:lstStyle/>
          <a:p>
            <a:r>
              <a:rPr lang="en-US" b="1" dirty="0" smtClean="0"/>
              <a:t>References</a:t>
            </a:r>
            <a:endParaRPr lang="en-US" b="1" dirty="0"/>
          </a:p>
        </p:txBody>
      </p:sp>
      <p:sp>
        <p:nvSpPr>
          <p:cNvPr id="3" name="Content Placeholder 2"/>
          <p:cNvSpPr>
            <a:spLocks noGrp="1"/>
          </p:cNvSpPr>
          <p:nvPr>
            <p:ph idx="1"/>
          </p:nvPr>
        </p:nvSpPr>
        <p:spPr>
          <a:xfrm>
            <a:off x="0" y="1066800"/>
            <a:ext cx="9144000" cy="5791200"/>
          </a:xfrm>
        </p:spPr>
        <p:txBody>
          <a:bodyPr>
            <a:normAutofit lnSpcReduction="10000"/>
          </a:bodyPr>
          <a:lstStyle/>
          <a:p>
            <a:pPr lvl="0"/>
            <a:r>
              <a:rPr lang="en-US" dirty="0"/>
              <a:t>The Governance of National Security: Challenges and Prospects (Africa Training and Research Centre in Administration and Development)</a:t>
            </a:r>
          </a:p>
          <a:p>
            <a:pPr lvl="0"/>
            <a:r>
              <a:rPr lang="en-US" dirty="0" err="1"/>
              <a:t>Kwesi</a:t>
            </a:r>
            <a:r>
              <a:rPr lang="en-US" dirty="0"/>
              <a:t> </a:t>
            </a:r>
            <a:r>
              <a:rPr lang="en-US" dirty="0" err="1"/>
              <a:t>Aning</a:t>
            </a:r>
            <a:r>
              <a:rPr lang="en-US" dirty="0"/>
              <a:t>. 2012	‘West Africa’s security dilemmas: state fragility, </a:t>
            </a:r>
            <a:r>
              <a:rPr lang="en-US" dirty="0" err="1"/>
              <a:t>N</a:t>
            </a:r>
            <a:r>
              <a:rPr lang="en-US" dirty="0" err="1" smtClean="0"/>
              <a:t>arco</a:t>
            </a:r>
            <a:r>
              <a:rPr lang="en-US" dirty="0" smtClean="0"/>
              <a:t>-terrorism </a:t>
            </a:r>
            <a:r>
              <a:rPr lang="en-US" dirty="0"/>
              <a:t>and oil politics’ in Africa South of the Sahara (London: </a:t>
            </a:r>
            <a:r>
              <a:rPr lang="en-US" dirty="0" err="1"/>
              <a:t>Routledge</a:t>
            </a:r>
            <a:r>
              <a:rPr lang="en-US" dirty="0" smtClean="0"/>
              <a:t>)</a:t>
            </a:r>
            <a:endParaRPr lang="en-US" dirty="0"/>
          </a:p>
          <a:p>
            <a:r>
              <a:rPr lang="en-US" dirty="0" err="1"/>
              <a:t>Kwesi</a:t>
            </a:r>
            <a:r>
              <a:rPr lang="en-US" dirty="0"/>
              <a:t> </a:t>
            </a:r>
            <a:r>
              <a:rPr lang="en-US" dirty="0" err="1"/>
              <a:t>Aning</a:t>
            </a:r>
            <a:r>
              <a:rPr lang="en-US" dirty="0"/>
              <a:t>. 2011  Security links between trafficking and terrorism in the Sahel’ Africa South of the Sahara (London: </a:t>
            </a:r>
            <a:r>
              <a:rPr lang="en-US" dirty="0" err="1" smtClean="0"/>
              <a:t>Routledge</a:t>
            </a:r>
            <a:r>
              <a:rPr lang="en-US" dirty="0" smtClean="0"/>
              <a:t>)</a:t>
            </a:r>
            <a:endParaRPr lang="en-US" dirty="0" smtClean="0"/>
          </a:p>
          <a:p>
            <a:r>
              <a:rPr lang="en-US" dirty="0"/>
              <a:t>Williams, Paul., War and Conflict in Africa (Cambridge, Polity    Press, 2011</a:t>
            </a:r>
            <a:r>
              <a:rPr lang="en-US" dirty="0" smtClean="0"/>
              <a:t>)</a:t>
            </a:r>
            <a:endParaRPr lang="en-US" dirty="0"/>
          </a:p>
          <a:p>
            <a:endParaRPr lang="en-US" dirty="0"/>
          </a:p>
        </p:txBody>
      </p:sp>
    </p:spTree>
    <p:extLst>
      <p:ext uri="{BB962C8B-B14F-4D97-AF65-F5344CB8AC3E}">
        <p14:creationId xmlns:p14="http://schemas.microsoft.com/office/powerpoint/2010/main" val="3800039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1230</TotalTime>
  <Words>1708</Words>
  <Application>Microsoft Office PowerPoint</Application>
  <PresentationFormat>On-screen Show (4:3)</PresentationFormat>
  <Paragraphs>139</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Emerging Security Issues  Emerging Threats to National Security and Development in Africa by Colonel (Dr) Emmanuel Kotia Visiting Professor, Kennesaw State University, USA </vt:lpstr>
      <vt:lpstr>Introduction</vt:lpstr>
      <vt:lpstr>Introduction</vt:lpstr>
      <vt:lpstr>Aims and Objectives</vt:lpstr>
      <vt:lpstr>What is National Security?</vt:lpstr>
      <vt:lpstr>Measures used to Achieve National Security</vt:lpstr>
      <vt:lpstr>Elements of National Security</vt:lpstr>
      <vt:lpstr>Who Constitutes Security Services?</vt:lpstr>
      <vt:lpstr>Security Threats to Nation-States</vt:lpstr>
      <vt:lpstr>Security Threats to Nation-States in Africa</vt:lpstr>
      <vt:lpstr>Security Threats of Nation-States in Africa Globalization</vt:lpstr>
      <vt:lpstr>Human Security</vt:lpstr>
      <vt:lpstr>Causes of Insecurity in Africa</vt:lpstr>
      <vt:lpstr>Causes of Insecurity in Africa</vt:lpstr>
      <vt:lpstr>Causes of Insecurity in Africa</vt:lpstr>
      <vt:lpstr>Addressing Emerging Security Threats</vt:lpstr>
      <vt:lpstr>Addressing Emerging Security Threats</vt:lpstr>
      <vt:lpstr>Addressing Emerging Security Threats</vt:lpstr>
      <vt:lpstr>Addressing Emerging Security Threats</vt:lpstr>
      <vt:lpstr>Addressing Emerging Security Threats</vt:lpstr>
      <vt:lpstr>Role of Diplomacy in Resolving Emerging Security Threats in Africa</vt:lpstr>
      <vt:lpstr>Role of Diplomacy in Confronting Threats</vt:lpstr>
      <vt:lpstr>Diplomatic Strategies</vt:lpstr>
      <vt:lpstr>Challenges to Diplomacy in Africa</vt:lpstr>
      <vt:lpstr>Improving Diplomacy in Africa</vt:lpstr>
      <vt:lpstr>Conclusion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Threats to National Security and Development in Africa:  Challenges, Opportunities and Strategies  by   Colonel Emmanuel Kotia Kofi Annan International Peacekeeping Training Centre, Ghana</dc:title>
  <dc:creator>user</dc:creator>
  <cp:lastModifiedBy>juser</cp:lastModifiedBy>
  <cp:revision>98</cp:revision>
  <dcterms:created xsi:type="dcterms:W3CDTF">2012-06-30T16:30:43Z</dcterms:created>
  <dcterms:modified xsi:type="dcterms:W3CDTF">2013-04-08T14:06:51Z</dcterms:modified>
</cp:coreProperties>
</file>